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80" name="Shape 480"/>
          <p:cNvSpPr/>
          <p:nvPr>
            <p:ph type="sldImg"/>
          </p:nvPr>
        </p:nvSpPr>
        <p:spPr>
          <a:xfrm>
            <a:off x="1143000" y="685800"/>
            <a:ext cx="4572000" cy="3429000"/>
          </a:xfrm>
          <a:prstGeom prst="rect">
            <a:avLst/>
          </a:prstGeom>
        </p:spPr>
        <p:txBody>
          <a:bodyPr/>
          <a:lstStyle/>
          <a:p>
            <a:pPr/>
          </a:p>
        </p:txBody>
      </p:sp>
      <p:sp>
        <p:nvSpPr>
          <p:cNvPr id="481" name="Shape 48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servation Title on Black">
    <p:spTree>
      <p:nvGrpSpPr>
        <p:cNvPr id="1" name=""/>
        <p:cNvGrpSpPr/>
        <p:nvPr/>
      </p:nvGrpSpPr>
      <p:grpSpPr>
        <a:xfrm>
          <a:off x="0" y="0"/>
          <a:ext cx="0" cy="0"/>
          <a:chOff x="0" y="0"/>
          <a:chExt cx="0" cy="0"/>
        </a:xfrm>
      </p:grpSpPr>
      <p:sp>
        <p:nvSpPr>
          <p:cNvPr id="17" name="Observation…"/>
          <p:cNvSpPr txBox="1"/>
          <p:nvPr>
            <p:ph type="body" sz="quarter" idx="21"/>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Observation</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p:bg>
      <p:bgPr>
        <a:solidFill>
          <a:srgbClr val="171717"/>
        </a:solidFill>
      </p:bgPr>
    </p:bg>
    <p:spTree>
      <p:nvGrpSpPr>
        <p:cNvPr id="1" name=""/>
        <p:cNvGrpSpPr/>
        <p:nvPr/>
      </p:nvGrpSpPr>
      <p:grpSpPr>
        <a:xfrm>
          <a:off x="0" y="0"/>
          <a:ext cx="0" cy="0"/>
          <a:chOff x="0" y="0"/>
          <a:chExt cx="0" cy="0"/>
        </a:xfrm>
      </p:grpSpPr>
      <p:sp>
        <p:nvSpPr>
          <p:cNvPr id="134" name="Rectangle"/>
          <p:cNvSpPr/>
          <p:nvPr/>
        </p:nvSpPr>
        <p:spPr>
          <a:xfrm rot="17997048">
            <a:off x="-6267695" y="-4131248"/>
            <a:ext cx="22577850" cy="18466549"/>
          </a:xfrm>
          <a:prstGeom prst="rect">
            <a:avLst/>
          </a:prstGeom>
          <a:solidFill>
            <a:srgbClr val="252525"/>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3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136" name="We suggest 30 minutes for this activity.…"/>
          <p:cNvSpPr txBox="1"/>
          <p:nvPr>
            <p:ph type="body" sz="quarter" idx="21"/>
          </p:nvPr>
        </p:nvSpPr>
        <p:spPr>
          <a:xfrm>
            <a:off x="1273513" y="3473779"/>
            <a:ext cx="11580218" cy="2463801"/>
          </a:xfrm>
          <a:prstGeom prst="rect">
            <a:avLst/>
          </a:prstGeom>
        </p:spPr>
        <p:txBody>
          <a:bodyPr wrap="none" lIns="0" tIns="0" rIns="0" bIns="0" anchor="t">
            <a:spAutoFit/>
          </a:bodyPr>
          <a:lstStyle/>
          <a:p>
            <a:pPr marL="0" indent="0">
              <a:spcBef>
                <a:spcPts val="0"/>
              </a:spcBef>
              <a:buSzTx/>
              <a:buNone/>
              <a:defRPr sz="5100">
                <a:solidFill>
                  <a:srgbClr val="FFFFFF"/>
                </a:solidFill>
                <a:latin typeface="Helvetica"/>
                <a:ea typeface="Helvetica"/>
                <a:cs typeface="Helvetica"/>
                <a:sym typeface="Helvetica"/>
              </a:defRPr>
            </a:pPr>
            <a:r>
              <a:t>We suggest </a:t>
            </a:r>
            <a:r>
              <a:rPr b="1"/>
              <a:t>30 minutes</a:t>
            </a:r>
            <a:r>
              <a:t> for this activity. </a:t>
            </a:r>
          </a:p>
          <a:p>
            <a:pPr marL="0" indent="0">
              <a:spcBef>
                <a:spcPts val="0"/>
              </a:spcBef>
              <a:buSzTx/>
              <a:buNone/>
              <a:defRPr sz="5100">
                <a:solidFill>
                  <a:srgbClr val="FFFFFF"/>
                </a:solidFill>
                <a:latin typeface="Helvetica"/>
                <a:ea typeface="Helvetica"/>
                <a:cs typeface="Helvetica"/>
                <a:sym typeface="Helvetica"/>
              </a:defRPr>
            </a:pPr>
            <a:r>
              <a:t>How much time you spend is up to you!</a:t>
            </a:r>
          </a:p>
        </p:txBody>
      </p:sp>
      <p:sp>
        <p:nvSpPr>
          <p:cNvPr id="137" name="Introduction"/>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Introduction</a:t>
            </a:r>
          </a:p>
        </p:txBody>
      </p:sp>
      <p:sp>
        <p:nvSpPr>
          <p:cNvPr id="138" name="Write before you talk. Write or sketch lots of your ideas on sticky notes before talking about them.  During discussions, capture the main points on sticky notes and post to the wall.…"/>
          <p:cNvSpPr txBox="1"/>
          <p:nvPr>
            <p:ph type="body" sz="quarter" idx="23"/>
          </p:nvPr>
        </p:nvSpPr>
        <p:spPr>
          <a:xfrm>
            <a:off x="1397603" y="5777437"/>
            <a:ext cx="8756337" cy="4572001"/>
          </a:xfrm>
          <a:prstGeom prst="rect">
            <a:avLst/>
          </a:prstGeom>
        </p:spPr>
        <p:txBody>
          <a:bodyPr lIns="0" tIns="0" rIns="0" bIns="0" anchor="t">
            <a:spAutoFit/>
          </a:bodyPr>
          <a:lstStyle/>
          <a:p>
            <a:pPr lvl="1" marL="330200" marR="55562" indent="-330200" defTabSz="1244600">
              <a:spcBef>
                <a:spcPts val="2000"/>
              </a:spcBef>
              <a:buClr>
                <a:schemeClr val="accent5">
                  <a:hueOff val="-82419"/>
                  <a:satOff val="-9513"/>
                  <a:lumOff val="-16343"/>
                </a:schemeClr>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Write before you talk. </a:t>
            </a:r>
            <a:r>
              <a:t>Write or sketch lots of your ideas on sticky notes </a:t>
            </a:r>
            <a:r>
              <a:rPr i="1"/>
              <a:t>before</a:t>
            </a:r>
            <a:r>
              <a:t> talking about them. </a:t>
            </a:r>
            <a:br/>
            <a:r>
              <a:t>During discussions, capture the main points on sticky notes and post to the wall.</a:t>
            </a:r>
          </a:p>
          <a:p>
            <a:pPr lvl="1" marL="330200" marR="55562" indent="-330200" defTabSz="1244600">
              <a:spcBef>
                <a:spcPts val="0"/>
              </a:spcBef>
              <a:buClr>
                <a:schemeClr val="accent5">
                  <a:hueOff val="-82419"/>
                  <a:satOff val="-9513"/>
                  <a:lumOff val="-16343"/>
                </a:schemeClr>
              </a:buClr>
              <a:buSzPct val="100000"/>
              <a:defRPr spc="-59" sz="3000">
                <a:solidFill>
                  <a:srgbClr val="FFFFFF"/>
                </a:solidFill>
                <a:uFill>
                  <a:solidFill>
                    <a:srgbClr val="424242"/>
                  </a:solidFill>
                </a:uFill>
                <a:latin typeface="Helvetica"/>
                <a:ea typeface="Helvetica"/>
                <a:cs typeface="Helvetica"/>
                <a:sym typeface="Helvetica"/>
              </a:defRPr>
            </a:pPr>
            <a:r>
              <a:rPr b="1"/>
              <a:t>There are no bad ideas. </a:t>
            </a:r>
            <a:r>
              <a:t>Start big—diverge to get everyone’s ideas out there. Remix to discuss, cluster, and seek patterns. Then converge to determine the strongest ideas.</a:t>
            </a:r>
          </a:p>
          <a:p>
            <a:pPr lvl="1" marL="330200" marR="55562" indent="-330200" defTabSz="1244600">
              <a:spcBef>
                <a:spcPts val="0"/>
              </a:spcBef>
              <a:buClr>
                <a:schemeClr val="accent5">
                  <a:hueOff val="-82419"/>
                  <a:satOff val="-9513"/>
                  <a:lumOff val="-16343"/>
                </a:schemeClr>
              </a:buClr>
              <a:buSzPct val="100000"/>
              <a:defRPr spc="-59" sz="3000">
                <a:solidFill>
                  <a:srgbClr val="FFFFFF"/>
                </a:solidFill>
                <a:uFill>
                  <a:solidFill>
                    <a:srgbClr val="424242"/>
                  </a:solidFill>
                </a:uFill>
                <a:latin typeface="Helvetica"/>
                <a:ea typeface="Helvetica"/>
                <a:cs typeface="Helvetica"/>
                <a:sym typeface="Helvetica"/>
              </a:defRPr>
            </a:pPr>
            <a:r>
              <a:rPr b="1"/>
              <a:t>Stay focused on your users. </a:t>
            </a:r>
            <a:r>
              <a:t>Tell stories about users to keep them at the center of your attention. </a:t>
            </a:r>
          </a:p>
        </p:txBody>
      </p:sp>
      <p:sp>
        <p:nvSpPr>
          <p:cNvPr id="139" name="Everyone participates. Everyone has a Sharpie, everyone has a pad of sticky notes.…"/>
          <p:cNvSpPr txBox="1"/>
          <p:nvPr>
            <p:ph type="body" sz="quarter" idx="24"/>
          </p:nvPr>
        </p:nvSpPr>
        <p:spPr>
          <a:xfrm>
            <a:off x="11364639" y="5777437"/>
            <a:ext cx="9175405" cy="4876801"/>
          </a:xfrm>
          <a:prstGeom prst="rect">
            <a:avLst/>
          </a:prstGeom>
        </p:spPr>
        <p:txBody>
          <a:bodyPr lIns="0" tIns="0" rIns="0" bIns="0" anchor="t">
            <a:spAutoFit/>
          </a:bodyPr>
          <a:lstStyle/>
          <a:p>
            <a:pPr lvl="1" marL="330200" marR="55562" indent="-330200" defTabSz="1244600">
              <a:spcBef>
                <a:spcPts val="2000"/>
              </a:spcBef>
              <a:buClr>
                <a:schemeClr val="accent5">
                  <a:hueOff val="-82419"/>
                  <a:satOff val="-9513"/>
                  <a:lumOff val="-16343"/>
                </a:schemeClr>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Everyone participates. </a:t>
            </a:r>
            <a:r>
              <a:t>Everyone has a Sharpie, everyone has a pad of sticky notes. </a:t>
            </a:r>
          </a:p>
          <a:p>
            <a:pPr lvl="1" marL="330200" marR="55562" indent="-330200" defTabSz="1244600">
              <a:spcBef>
                <a:spcPts val="2000"/>
              </a:spcBef>
              <a:buClr>
                <a:schemeClr val="accent5">
                  <a:hueOff val="-82419"/>
                  <a:satOff val="-9513"/>
                  <a:lumOff val="-16343"/>
                </a:schemeClr>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Stay engaged. </a:t>
            </a:r>
            <a:r>
              <a:t>Avoid side conversations. Use a parking lot to capture issues that are off-topic. </a:t>
            </a:r>
          </a:p>
          <a:p>
            <a:pPr lvl="1" marL="330200" marR="55562" indent="-330200" defTabSz="1244600">
              <a:spcBef>
                <a:spcPts val="2000"/>
              </a:spcBef>
              <a:buClr>
                <a:schemeClr val="accent5">
                  <a:hueOff val="-82419"/>
                  <a:satOff val="-9513"/>
                  <a:lumOff val="-16343"/>
                </a:schemeClr>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Start on time, stay on time. </a:t>
            </a:r>
            <a:r>
              <a:t>To meet our goals, we need to watch the clock and stick to the plan.</a:t>
            </a:r>
          </a:p>
          <a:p>
            <a:pPr lvl="1" marL="330200" marR="55562" indent="-330200" defTabSz="1244600">
              <a:spcBef>
                <a:spcPts val="2000"/>
              </a:spcBef>
              <a:buClr>
                <a:schemeClr val="accent5">
                  <a:hueOff val="-82419"/>
                  <a:satOff val="-9513"/>
                  <a:lumOff val="-16343"/>
                </a:schemeClr>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Yes, and… </a:t>
            </a:r>
            <a:r>
              <a:t>It’s easy to play the devil’s advocate. Instead of dismissing the ideas that your teammates suggest, push yourself to build on them. </a:t>
            </a:r>
          </a:p>
        </p:txBody>
      </p:sp>
      <p:sp>
        <p:nvSpPr>
          <p:cNvPr id="140"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141"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142"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143"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144"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145"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146"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147"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stuctional Copy">
    <p:bg>
      <p:bgPr>
        <a:solidFill>
          <a:srgbClr val="171717"/>
        </a:solidFill>
      </p:bgPr>
    </p:bg>
    <p:spTree>
      <p:nvGrpSpPr>
        <p:cNvPr id="1" name=""/>
        <p:cNvGrpSpPr/>
        <p:nvPr/>
      </p:nvGrpSpPr>
      <p:grpSpPr>
        <a:xfrm>
          <a:off x="0" y="0"/>
          <a:ext cx="0" cy="0"/>
          <a:chOff x="0" y="0"/>
          <a:chExt cx="0" cy="0"/>
        </a:xfrm>
      </p:grpSpPr>
      <p:sp>
        <p:nvSpPr>
          <p:cNvPr id="155" name="Rectangle"/>
          <p:cNvSpPr/>
          <p:nvPr/>
        </p:nvSpPr>
        <p:spPr>
          <a:xfrm rot="17997048">
            <a:off x="-6267695" y="-4131248"/>
            <a:ext cx="22577850" cy="18466549"/>
          </a:xfrm>
          <a:prstGeom prst="rect">
            <a:avLst/>
          </a:prstGeom>
          <a:solidFill>
            <a:srgbClr val="252525"/>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5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157"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158"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159"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160"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161"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162"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163"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164"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165" name="When should you use this activity?"/>
          <p:cNvSpPr txBox="1"/>
          <p:nvPr/>
        </p:nvSpPr>
        <p:spPr>
          <a:xfrm>
            <a:off x="1273513" y="3473779"/>
            <a:ext cx="9949267" cy="774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5100">
                <a:solidFill>
                  <a:srgbClr val="FFFFFF"/>
                </a:solidFill>
                <a:latin typeface="Helvetica"/>
                <a:ea typeface="Helvetica"/>
                <a:cs typeface="Helvetica"/>
                <a:sym typeface="Helvetica"/>
              </a:defRPr>
            </a:lvl1pPr>
          </a:lstStyle>
          <a:p>
            <a:pPr/>
            <a:r>
              <a:t>When should you use this activity?</a:t>
            </a:r>
          </a:p>
        </p:txBody>
      </p:sp>
      <p:sp>
        <p:nvSpPr>
          <p:cNvPr id="166" name="Phase"/>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5">
                    <a:hueOff val="-82419"/>
                    <a:satOff val="-9513"/>
                    <a:lumOff val="-16343"/>
                  </a:schemeClr>
                </a:solidFill>
                <a:latin typeface="Helvetica"/>
                <a:ea typeface="Helvetica"/>
                <a:cs typeface="Helvetica"/>
                <a:sym typeface="Helvetica"/>
              </a:defRPr>
            </a:lvl1pPr>
          </a:lstStyle>
          <a:p>
            <a:pPr/>
            <a:r>
              <a:t>Phase</a:t>
            </a:r>
          </a:p>
        </p:txBody>
      </p:sp>
      <p:sp>
        <p:nvSpPr>
          <p:cNvPr id="167" name="Use this method early and often to test your prototype or solution by seeing how users work through a series of tasks while speaking their thoughts out loud.There are no bad ideas."/>
          <p:cNvSpPr txBox="1"/>
          <p:nvPr/>
        </p:nvSpPr>
        <p:spPr>
          <a:xfrm>
            <a:off x="892283" y="4804586"/>
            <a:ext cx="21162549" cy="4876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R="55562" indent="0" algn="l" defTabSz="1244600">
              <a:spcBef>
                <a:spcPts val="2000"/>
              </a:spcBef>
              <a:buClr>
                <a:srgbClr val="F7B92B"/>
              </a:buClr>
              <a:tabLst>
                <a:tab pos="368300" algn="l"/>
              </a:tabLst>
              <a:defRPr b="0" spc="-159" sz="8000">
                <a:solidFill>
                  <a:srgbClr val="FFFFFF"/>
                </a:solidFill>
                <a:uFill>
                  <a:solidFill>
                    <a:srgbClr val="424242"/>
                  </a:solidFill>
                </a:uFill>
                <a:latin typeface="Helvetica"/>
                <a:ea typeface="Helvetica"/>
                <a:cs typeface="Helvetica"/>
                <a:sym typeface="Helvetica"/>
              </a:defRPr>
            </a:pPr>
            <a:r>
              <a:t>Use this method early and often to test your prototype or solution by seeing how users work through a series of tasks while speaking their thoughts out loud.There are no bad ideas.</a:t>
            </a:r>
          </a:p>
        </p:txBody>
      </p:sp>
      <p:sp>
        <p:nvSpPr>
          <p:cNvPr id="1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copy">
    <p:bg>
      <p:bgPr>
        <a:solidFill>
          <a:srgbClr val="F3F3F3"/>
        </a:solidFill>
      </p:bgPr>
    </p:bg>
    <p:spTree>
      <p:nvGrpSpPr>
        <p:cNvPr id="1" name=""/>
        <p:cNvGrpSpPr/>
        <p:nvPr/>
      </p:nvGrpSpPr>
      <p:grpSpPr>
        <a:xfrm>
          <a:off x="0" y="0"/>
          <a:ext cx="0" cy="0"/>
          <a:chOff x="0" y="0"/>
          <a:chExt cx="0" cy="0"/>
        </a:xfrm>
      </p:grpSpPr>
      <p:sp>
        <p:nvSpPr>
          <p:cNvPr id="175"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176"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177" name="Big Idea Vignettes"/>
          <p:cNvSpPr txBox="1"/>
          <p:nvPr/>
        </p:nvSpPr>
        <p:spPr>
          <a:xfrm>
            <a:off x="11376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Big Idea Vignettes</a:t>
            </a:r>
          </a:p>
        </p:txBody>
      </p:sp>
      <p:sp>
        <p:nvSpPr>
          <p:cNvPr id="178" name="Intro"/>
          <p:cNvSpPr txBox="1"/>
          <p:nvPr/>
        </p:nvSpPr>
        <p:spPr>
          <a:xfrm>
            <a:off x="6996983" y="11952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Intro</a:t>
            </a:r>
          </a:p>
        </p:txBody>
      </p:sp>
      <p:sp>
        <p:nvSpPr>
          <p:cNvPr id="179" name="Set up"/>
          <p:cNvSpPr txBox="1"/>
          <p:nvPr/>
        </p:nvSpPr>
        <p:spPr>
          <a:xfrm>
            <a:off x="8417715" y="1195220"/>
            <a:ext cx="10835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Set up</a:t>
            </a:r>
          </a:p>
        </p:txBody>
      </p:sp>
      <p:sp>
        <p:nvSpPr>
          <p:cNvPr id="180" name="Diverge"/>
          <p:cNvSpPr txBox="1"/>
          <p:nvPr/>
        </p:nvSpPr>
        <p:spPr>
          <a:xfrm>
            <a:off x="9988147" y="11952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Diverge</a:t>
            </a:r>
          </a:p>
        </p:txBody>
      </p:sp>
      <p:sp>
        <p:nvSpPr>
          <p:cNvPr id="181" name="Converge"/>
          <p:cNvSpPr txBox="1"/>
          <p:nvPr/>
        </p:nvSpPr>
        <p:spPr>
          <a:xfrm>
            <a:off x="11741584" y="1195220"/>
            <a:ext cx="14913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Converge</a:t>
            </a:r>
          </a:p>
        </p:txBody>
      </p:sp>
      <p:sp>
        <p:nvSpPr>
          <p:cNvPr id="182" name="Playback"/>
          <p:cNvSpPr txBox="1"/>
          <p:nvPr/>
        </p:nvSpPr>
        <p:spPr>
          <a:xfrm>
            <a:off x="13719762" y="11952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Playback</a:t>
            </a:r>
          </a:p>
        </p:txBody>
      </p:sp>
      <p:sp>
        <p:nvSpPr>
          <p:cNvPr id="183" name="We suggest 30 minutes for this activity.…"/>
          <p:cNvSpPr txBox="1"/>
          <p:nvPr>
            <p:ph type="body" sz="quarter" idx="21"/>
          </p:nvPr>
        </p:nvSpPr>
        <p:spPr>
          <a:xfrm>
            <a:off x="1273513" y="3473779"/>
            <a:ext cx="11580218" cy="2463801"/>
          </a:xfrm>
          <a:prstGeom prst="rect">
            <a:avLst/>
          </a:prstGeom>
        </p:spPr>
        <p:txBody>
          <a:bodyPr wrap="none" lIns="0" tIns="0" rIns="0" bIns="0" anchor="t">
            <a:spAutoFit/>
          </a:bodyPr>
          <a:lstStyle/>
          <a:p>
            <a:pPr marL="0" indent="0">
              <a:spcBef>
                <a:spcPts val="0"/>
              </a:spcBef>
              <a:buSzTx/>
              <a:buNone/>
              <a:defRPr sz="5100">
                <a:latin typeface="Helvetica"/>
                <a:ea typeface="Helvetica"/>
                <a:cs typeface="Helvetica"/>
                <a:sym typeface="Helvetica"/>
              </a:defRPr>
            </a:pPr>
            <a:r>
              <a:t>We suggest </a:t>
            </a:r>
            <a:r>
              <a:rPr b="1"/>
              <a:t>30 minutes</a:t>
            </a:r>
            <a:r>
              <a:t> for this activity. </a:t>
            </a:r>
          </a:p>
          <a:p>
            <a:pPr marL="0" indent="0">
              <a:spcBef>
                <a:spcPts val="0"/>
              </a:spcBef>
              <a:buSzTx/>
              <a:buNone/>
              <a:defRPr sz="5100">
                <a:latin typeface="Helvetica"/>
                <a:ea typeface="Helvetica"/>
                <a:cs typeface="Helvetica"/>
                <a:sym typeface="Helvetica"/>
              </a:defRPr>
            </a:pPr>
            <a:r>
              <a:t>How much time you spend is up to you!</a:t>
            </a:r>
          </a:p>
        </p:txBody>
      </p:sp>
      <p:sp>
        <p:nvSpPr>
          <p:cNvPr id="184" name="Introduction"/>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Introduction</a:t>
            </a:r>
          </a:p>
        </p:txBody>
      </p:sp>
      <p:sp>
        <p:nvSpPr>
          <p:cNvPr id="185" name="Write before you talk. Write or sketch lots of your ideas on sticky notes before talking about them.  During discussions, capture the main points on sticky notes and post to the wall.…"/>
          <p:cNvSpPr txBox="1"/>
          <p:nvPr>
            <p:ph type="body" sz="quarter" idx="23"/>
          </p:nvPr>
        </p:nvSpPr>
        <p:spPr>
          <a:xfrm>
            <a:off x="1397603" y="5777437"/>
            <a:ext cx="8756337" cy="5080001"/>
          </a:xfrm>
          <a:prstGeom prst="rect">
            <a:avLst/>
          </a:prstGeom>
        </p:spPr>
        <p:txBody>
          <a:bodyPr lIns="0" tIns="0" rIns="0" bIns="0" anchor="t">
            <a:spAutoFit/>
          </a:bodyPr>
          <a:lstStyle/>
          <a:p>
            <a:pPr lvl="1" marL="330200" marR="55562" indent="-330200" defTabSz="1244600">
              <a:spcBef>
                <a:spcPts val="2000"/>
              </a:spcBef>
              <a:buClr>
                <a:srgbClr val="F7B92B"/>
              </a:buClr>
              <a:buSzPct val="100000"/>
              <a:tabLst>
                <a:tab pos="368300" algn="l"/>
              </a:tabLst>
              <a:defRPr spc="-59" sz="3000">
                <a:uFill>
                  <a:solidFill>
                    <a:srgbClr val="424242"/>
                  </a:solidFill>
                </a:uFill>
                <a:latin typeface="Helvetica"/>
                <a:ea typeface="Helvetica"/>
                <a:cs typeface="Helvetica"/>
                <a:sym typeface="Helvetica"/>
              </a:defRPr>
            </a:pPr>
            <a:r>
              <a:rPr b="1"/>
              <a:t>Write before you talk. </a:t>
            </a:r>
            <a:r>
              <a:t>Write or sketch lots of your ideas on sticky notes </a:t>
            </a:r>
            <a:r>
              <a:rPr i="1"/>
              <a:t>before</a:t>
            </a:r>
            <a:r>
              <a:t> talking about them. </a:t>
            </a:r>
            <a:br/>
            <a:r>
              <a:t>During discussions, capture the main points on sticky notes and post to the wall.</a:t>
            </a:r>
          </a:p>
          <a:p>
            <a:pPr lvl="1" marL="330200" marR="55562" indent="-330200" defTabSz="1244600">
              <a:spcBef>
                <a:spcPts val="2000"/>
              </a:spcBef>
              <a:buClr>
                <a:srgbClr val="F7B92B"/>
              </a:buClr>
              <a:buSzPct val="100000"/>
              <a:defRPr spc="-59" sz="3000">
                <a:uFill>
                  <a:solidFill>
                    <a:srgbClr val="424242"/>
                  </a:solidFill>
                </a:uFill>
                <a:latin typeface="Helvetica"/>
                <a:ea typeface="Helvetica"/>
                <a:cs typeface="Helvetica"/>
                <a:sym typeface="Helvetica"/>
              </a:defRPr>
            </a:pPr>
            <a:r>
              <a:rPr b="1"/>
              <a:t>There are no bad ideas. </a:t>
            </a:r>
            <a:r>
              <a:t>Start big—diverge to get everyone’s ideas out there. Remix to discuss, cluster, and seek patterns. Then converge to determine the strongest ideas.</a:t>
            </a:r>
          </a:p>
          <a:p>
            <a:pPr lvl="1" marL="330200" marR="55562" indent="-330200" defTabSz="1244600">
              <a:spcBef>
                <a:spcPts val="2000"/>
              </a:spcBef>
              <a:buClr>
                <a:srgbClr val="F7B92B"/>
              </a:buClr>
              <a:buSzPct val="100000"/>
              <a:defRPr spc="-59" sz="3000">
                <a:uFill>
                  <a:solidFill>
                    <a:srgbClr val="424242"/>
                  </a:solidFill>
                </a:uFill>
                <a:latin typeface="Helvetica"/>
                <a:ea typeface="Helvetica"/>
                <a:cs typeface="Helvetica"/>
                <a:sym typeface="Helvetica"/>
              </a:defRPr>
            </a:pPr>
            <a:r>
              <a:rPr b="1"/>
              <a:t>Stay focused on your users. </a:t>
            </a:r>
            <a:r>
              <a:t>Tell stories about users to keep them at the center of your attention. </a:t>
            </a:r>
          </a:p>
        </p:txBody>
      </p:sp>
      <p:sp>
        <p:nvSpPr>
          <p:cNvPr id="186" name="Everyone participates. Everyone has a Sharpie, everyone has a pad of sticky notes.…"/>
          <p:cNvSpPr txBox="1"/>
          <p:nvPr>
            <p:ph type="body" sz="quarter" idx="24"/>
          </p:nvPr>
        </p:nvSpPr>
        <p:spPr>
          <a:xfrm>
            <a:off x="11364639" y="5777437"/>
            <a:ext cx="9175405" cy="4876801"/>
          </a:xfrm>
          <a:prstGeom prst="rect">
            <a:avLst/>
          </a:prstGeom>
        </p:spPr>
        <p:txBody>
          <a:bodyPr lIns="0" tIns="0" rIns="0" bIns="0" anchor="t">
            <a:spAutoFit/>
          </a:bodyPr>
          <a:lstStyle/>
          <a:p>
            <a:pPr lvl="1" marL="330200" marR="55562" indent="-330200" defTabSz="1244600">
              <a:spcBef>
                <a:spcPts val="2000"/>
              </a:spcBef>
              <a:buClr>
                <a:srgbClr val="F7B92B"/>
              </a:buClr>
              <a:buSzPct val="100000"/>
              <a:tabLst>
                <a:tab pos="368300" algn="l"/>
              </a:tabLst>
              <a:defRPr spc="-59" sz="3000">
                <a:uFill>
                  <a:solidFill>
                    <a:srgbClr val="424242"/>
                  </a:solidFill>
                </a:uFill>
                <a:latin typeface="Helvetica"/>
                <a:ea typeface="Helvetica"/>
                <a:cs typeface="Helvetica"/>
                <a:sym typeface="Helvetica"/>
              </a:defRPr>
            </a:pPr>
            <a:r>
              <a:rPr b="1"/>
              <a:t>Everyone participates. </a:t>
            </a:r>
            <a:r>
              <a:t>Everyone has a Sharpie, everyone has a pad of sticky notes. </a:t>
            </a:r>
          </a:p>
          <a:p>
            <a:pPr lvl="1" marL="330200" marR="55562" indent="-330200" defTabSz="1244600">
              <a:spcBef>
                <a:spcPts val="2000"/>
              </a:spcBef>
              <a:buClr>
                <a:srgbClr val="F7B92B"/>
              </a:buClr>
              <a:buSzPct val="100000"/>
              <a:tabLst>
                <a:tab pos="368300" algn="l"/>
              </a:tabLst>
              <a:defRPr spc="-59" sz="3000">
                <a:uFill>
                  <a:solidFill>
                    <a:srgbClr val="424242"/>
                  </a:solidFill>
                </a:uFill>
                <a:latin typeface="Helvetica"/>
                <a:ea typeface="Helvetica"/>
                <a:cs typeface="Helvetica"/>
                <a:sym typeface="Helvetica"/>
              </a:defRPr>
            </a:pPr>
            <a:r>
              <a:rPr b="1"/>
              <a:t>Stay engaged. </a:t>
            </a:r>
            <a:r>
              <a:t>Avoid side conversations. Use a parking lot to capture issues that are off-topic. </a:t>
            </a:r>
          </a:p>
          <a:p>
            <a:pPr lvl="1" marL="330200" marR="55562" indent="-330200" defTabSz="1244600">
              <a:spcBef>
                <a:spcPts val="2000"/>
              </a:spcBef>
              <a:buClr>
                <a:srgbClr val="F7B92B"/>
              </a:buClr>
              <a:buSzPct val="100000"/>
              <a:tabLst>
                <a:tab pos="368300" algn="l"/>
              </a:tabLst>
              <a:defRPr spc="-59" sz="3000">
                <a:uFill>
                  <a:solidFill>
                    <a:srgbClr val="424242"/>
                  </a:solidFill>
                </a:uFill>
                <a:latin typeface="Helvetica"/>
                <a:ea typeface="Helvetica"/>
                <a:cs typeface="Helvetica"/>
                <a:sym typeface="Helvetica"/>
              </a:defRPr>
            </a:pPr>
            <a:r>
              <a:rPr b="1"/>
              <a:t>Start on time, stay on time. </a:t>
            </a:r>
            <a:r>
              <a:t>To meet our goals, we need to watch the clock and stick to the plan.</a:t>
            </a:r>
          </a:p>
          <a:p>
            <a:pPr lvl="1" marL="330200" marR="55562" indent="-330200" defTabSz="1244600">
              <a:spcBef>
                <a:spcPts val="2000"/>
              </a:spcBef>
              <a:buClr>
                <a:srgbClr val="F7B92B"/>
              </a:buClr>
              <a:buSzPct val="100000"/>
              <a:tabLst>
                <a:tab pos="368300" algn="l"/>
              </a:tabLst>
              <a:defRPr spc="-59" sz="3000">
                <a:uFill>
                  <a:solidFill>
                    <a:srgbClr val="424242"/>
                  </a:solidFill>
                </a:uFill>
                <a:latin typeface="Helvetica"/>
                <a:ea typeface="Helvetica"/>
                <a:cs typeface="Helvetica"/>
                <a:sym typeface="Helvetica"/>
              </a:defRPr>
            </a:pPr>
            <a:r>
              <a:rPr b="1"/>
              <a:t>Yes, and… </a:t>
            </a:r>
            <a:r>
              <a:t>It’s easy to play the devil’s advocate. Instead of dismissing the ideas that your teammates suggest, push yourself to build on them. </a:t>
            </a:r>
          </a:p>
        </p:txBody>
      </p:sp>
      <p:sp>
        <p:nvSpPr>
          <p:cNvPr id="18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a:t>
            </a:r>
            <a:r>
              <a:t> © 2018 IBM Corporation</a:t>
            </a:r>
          </a:p>
        </p:txBody>
      </p:sp>
      <p:sp>
        <p:nvSpPr>
          <p:cNvPr id="1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copy 1">
    <p:bg>
      <p:bgPr>
        <a:solidFill>
          <a:srgbClr val="F3F3F3"/>
        </a:solidFill>
      </p:bgPr>
    </p:bg>
    <p:spTree>
      <p:nvGrpSpPr>
        <p:cNvPr id="1" name=""/>
        <p:cNvGrpSpPr/>
        <p:nvPr/>
      </p:nvGrpSpPr>
      <p:grpSpPr>
        <a:xfrm>
          <a:off x="0" y="0"/>
          <a:ext cx="0" cy="0"/>
          <a:chOff x="0" y="0"/>
          <a:chExt cx="0" cy="0"/>
        </a:xfrm>
      </p:grpSpPr>
      <p:sp>
        <p:nvSpPr>
          <p:cNvPr id="195"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196"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197" name="Big Idea Vignettes"/>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Big Idea Vignettes</a:t>
            </a:r>
          </a:p>
        </p:txBody>
      </p:sp>
      <p:sp>
        <p:nvSpPr>
          <p:cNvPr id="198" name="Intro"/>
          <p:cNvSpPr txBox="1"/>
          <p:nvPr/>
        </p:nvSpPr>
        <p:spPr>
          <a:xfrm>
            <a:off x="6996983" y="11952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Intro</a:t>
            </a:r>
          </a:p>
        </p:txBody>
      </p:sp>
      <p:sp>
        <p:nvSpPr>
          <p:cNvPr id="199" name="Set up"/>
          <p:cNvSpPr txBox="1"/>
          <p:nvPr/>
        </p:nvSpPr>
        <p:spPr>
          <a:xfrm>
            <a:off x="8417715" y="11952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Set up</a:t>
            </a:r>
          </a:p>
        </p:txBody>
      </p:sp>
      <p:sp>
        <p:nvSpPr>
          <p:cNvPr id="200" name="Diverge"/>
          <p:cNvSpPr txBox="1"/>
          <p:nvPr/>
        </p:nvSpPr>
        <p:spPr>
          <a:xfrm>
            <a:off x="9873847" y="11952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Diverge</a:t>
            </a:r>
          </a:p>
        </p:txBody>
      </p:sp>
      <p:sp>
        <p:nvSpPr>
          <p:cNvPr id="201" name="Converge"/>
          <p:cNvSpPr txBox="1"/>
          <p:nvPr/>
        </p:nvSpPr>
        <p:spPr>
          <a:xfrm>
            <a:off x="11554747" y="1195220"/>
            <a:ext cx="150297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Converge</a:t>
            </a:r>
          </a:p>
        </p:txBody>
      </p:sp>
      <p:sp>
        <p:nvSpPr>
          <p:cNvPr id="202" name="Playback"/>
          <p:cNvSpPr txBox="1"/>
          <p:nvPr/>
        </p:nvSpPr>
        <p:spPr>
          <a:xfrm>
            <a:off x="13472067" y="11952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Playback</a:t>
            </a:r>
          </a:p>
        </p:txBody>
      </p:sp>
      <p:sp>
        <p:nvSpPr>
          <p:cNvPr id="203" name="Introduction"/>
          <p:cNvSpPr txBox="1"/>
          <p:nvPr>
            <p:ph type="body" sz="quarter" idx="21"/>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Introduction</a:t>
            </a:r>
          </a:p>
        </p:txBody>
      </p:sp>
      <p:sp>
        <p:nvSpPr>
          <p:cNvPr id="204"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205" name="When should you use this activity?"/>
          <p:cNvSpPr txBox="1"/>
          <p:nvPr>
            <p:ph type="body" sz="quarter" idx="22"/>
          </p:nvPr>
        </p:nvSpPr>
        <p:spPr>
          <a:xfrm>
            <a:off x="1273513" y="3473779"/>
            <a:ext cx="9949267" cy="774701"/>
          </a:xfrm>
          <a:prstGeom prst="rect">
            <a:avLst/>
          </a:prstGeom>
        </p:spPr>
        <p:txBody>
          <a:bodyPr wrap="none" lIns="0" tIns="0" rIns="0" bIns="0" anchor="t">
            <a:spAutoFit/>
          </a:bodyPr>
          <a:lstStyle>
            <a:lvl1pPr marL="0" indent="0">
              <a:spcBef>
                <a:spcPts val="0"/>
              </a:spcBef>
              <a:buSzTx/>
              <a:buNone/>
              <a:defRPr sz="5100">
                <a:latin typeface="Helvetica"/>
                <a:ea typeface="Helvetica"/>
                <a:cs typeface="Helvetica"/>
                <a:sym typeface="Helvetica"/>
              </a:defRPr>
            </a:lvl1pPr>
          </a:lstStyle>
          <a:p>
            <a:pPr/>
            <a:r>
              <a:t>When should you use this activity?</a:t>
            </a:r>
          </a:p>
        </p:txBody>
      </p:sp>
      <p:sp>
        <p:nvSpPr>
          <p:cNvPr id="206" name="Use this method early and often to test your prototype or solution by seeing how users work through a series of tasks while speaking their thoughts out loud.There are no bad ideas."/>
          <p:cNvSpPr txBox="1"/>
          <p:nvPr>
            <p:ph type="body" sz="half" idx="23"/>
          </p:nvPr>
        </p:nvSpPr>
        <p:spPr>
          <a:xfrm>
            <a:off x="892283" y="4804586"/>
            <a:ext cx="21162549" cy="4876801"/>
          </a:xfrm>
          <a:prstGeom prst="rect">
            <a:avLst/>
          </a:prstGeom>
        </p:spPr>
        <p:txBody>
          <a:bodyPr lIns="0" tIns="0" rIns="0" bIns="0" anchor="t">
            <a:spAutoFit/>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Use this method early and often to test your prototype or solution by seeing how users work through a series of tasks while speaking their thoughts out loud.There are no bad ideas.</a:t>
            </a:r>
          </a:p>
        </p:txBody>
      </p:sp>
      <p:sp>
        <p:nvSpPr>
          <p:cNvPr id="2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p:bg>
      <p:bgPr>
        <a:solidFill>
          <a:srgbClr val="FFFFFF"/>
        </a:solidFill>
      </p:bgPr>
    </p:bg>
    <p:spTree>
      <p:nvGrpSpPr>
        <p:cNvPr id="1" name=""/>
        <p:cNvGrpSpPr/>
        <p:nvPr/>
      </p:nvGrpSpPr>
      <p:grpSpPr>
        <a:xfrm>
          <a:off x="0" y="0"/>
          <a:ext cx="0" cy="0"/>
          <a:chOff x="0" y="0"/>
          <a:chExt cx="0" cy="0"/>
        </a:xfrm>
      </p:grpSpPr>
      <p:sp>
        <p:nvSpPr>
          <p:cNvPr id="214" name="© 2018 IBM Corporation    ||   IBM Studios"/>
          <p:cNvSpPr txBox="1"/>
          <p:nvPr/>
        </p:nvSpPr>
        <p:spPr>
          <a:xfrm>
            <a:off x="20282253" y="13164805"/>
            <a:ext cx="3440672"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400">
                <a:solidFill>
                  <a:srgbClr val="272727"/>
                </a:solidFill>
                <a:latin typeface="Helvetica"/>
                <a:ea typeface="Helvetica"/>
                <a:cs typeface="Helvetica"/>
                <a:sym typeface="Helvetica"/>
              </a:defRPr>
            </a:pPr>
            <a:r>
              <a:t>© 2018 IBM Corporation    ||   </a:t>
            </a:r>
            <a:r>
              <a:rPr b="1"/>
              <a:t>IBM</a:t>
            </a:r>
            <a:r>
              <a:t> Studios</a:t>
            </a:r>
          </a:p>
        </p:txBody>
      </p:sp>
      <p:sp>
        <p:nvSpPr>
          <p:cNvPr id="215"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6"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7"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18" name="Rectangle"/>
          <p:cNvSpPr/>
          <p:nvPr/>
        </p:nvSpPr>
        <p:spPr>
          <a:xfrm>
            <a:off x="-25400" y="-25400"/>
            <a:ext cx="12192003" cy="13766800"/>
          </a:xfrm>
          <a:prstGeom prst="rect">
            <a:avLst/>
          </a:prstGeom>
          <a:solidFill>
            <a:srgbClr val="171717"/>
          </a:solidFill>
          <a:ln w="12700">
            <a:miter lim="400000"/>
          </a:ln>
        </p:spPr>
        <p:txBody>
          <a:bodyPr lIns="0" tIns="0" rIns="0" bIns="0" anchor="ctr"/>
          <a:lstStyle/>
          <a:p>
            <a:pPr>
              <a:defRPr b="0" sz="3200">
                <a:latin typeface="+mn-lt"/>
                <a:ea typeface="+mn-ea"/>
                <a:cs typeface="+mn-cs"/>
                <a:sym typeface="Helvetica Neue Medium"/>
              </a:defRPr>
            </a:pPr>
          </a:p>
        </p:txBody>
      </p:sp>
      <p:sp>
        <p:nvSpPr>
          <p:cNvPr id="219" name="Enter a Phase"/>
          <p:cNvSpPr txBox="1"/>
          <p:nvPr>
            <p:ph type="body" sz="quarter" idx="21"/>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Enter a Phase</a:t>
            </a:r>
          </a:p>
        </p:txBody>
      </p:sp>
      <p:pic>
        <p:nvPicPr>
          <p:cNvPr id="220" name="etienne-girardet-360034-unsplash.jpeg" descr="etienne-girardet-360034-unsplash.jpeg"/>
          <p:cNvPicPr>
            <a:picLocks noChangeAspect="1"/>
          </p:cNvPicPr>
          <p:nvPr/>
        </p:nvPicPr>
        <p:blipFill>
          <a:blip r:embed="rId2">
            <a:extLst/>
          </a:blip>
          <a:srcRect l="38960" t="1825" r="2937" b="2775"/>
          <a:stretch>
            <a:fillRect/>
          </a:stretch>
        </p:blipFill>
        <p:spPr>
          <a:xfrm rot="21151100">
            <a:off x="11355606" y="-735368"/>
            <a:ext cx="13874150" cy="15186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80" y="0"/>
                </a:moveTo>
                <a:lnTo>
                  <a:pt x="0" y="19342"/>
                </a:lnTo>
                <a:lnTo>
                  <a:pt x="18820" y="21600"/>
                </a:lnTo>
                <a:lnTo>
                  <a:pt x="21600" y="2258"/>
                </a:lnTo>
                <a:lnTo>
                  <a:pt x="2780" y="0"/>
                </a:lnTo>
                <a:close/>
              </a:path>
            </a:pathLst>
          </a:custGeom>
          <a:ln w="12700">
            <a:miter lim="400000"/>
          </a:ln>
        </p:spPr>
      </p:pic>
      <p:sp>
        <p:nvSpPr>
          <p:cNvPr id="221" name="Rectangle"/>
          <p:cNvSpPr/>
          <p:nvPr/>
        </p:nvSpPr>
        <p:spPr>
          <a:xfrm>
            <a:off x="12175525" y="-537171"/>
            <a:ext cx="14826061" cy="14482664"/>
          </a:xfrm>
          <a:prstGeom prst="rect">
            <a:avLst/>
          </a:prstGeom>
          <a:solidFill>
            <a:srgbClr val="F6F0F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2" name="Image"/>
          <p:cNvSpPr/>
          <p:nvPr>
            <p:ph type="pic" sz="half" idx="22"/>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23" name="Example goal: Assign the new employee a work station."/>
          <p:cNvSpPr txBox="1"/>
          <p:nvPr/>
        </p:nvSpPr>
        <p:spPr>
          <a:xfrm>
            <a:off x="13322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5">
                  <a:hueOff val="-82419"/>
                  <a:satOff val="-9513"/>
                  <a:lumOff val="-16343"/>
                </a:schemeClr>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224" name="Choose a high level goal for your user to complete during the test."/>
          <p:cNvSpPr txBox="1"/>
          <p:nvPr/>
        </p:nvSpPr>
        <p:spPr>
          <a:xfrm>
            <a:off x="1273513" y="3473779"/>
            <a:ext cx="854098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22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226"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227"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2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p:bg>
      <p:bgPr>
        <a:solidFill>
          <a:srgbClr val="FFFFFF"/>
        </a:solidFill>
      </p:bgPr>
    </p:bg>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extLst/>
          </a:blip>
          <a:srcRect l="0" t="2125" r="0" b="0"/>
          <a:stretch>
            <a:fillRect/>
          </a:stretch>
        </p:blipFill>
        <p:spPr>
          <a:xfrm>
            <a:off x="11947019" y="-97812"/>
            <a:ext cx="12538987" cy="14220392"/>
          </a:xfrm>
          <a:prstGeom prst="rect">
            <a:avLst/>
          </a:prstGeom>
          <a:ln w="12700">
            <a:miter lim="400000"/>
          </a:ln>
        </p:spPr>
      </p:pic>
      <p:sp>
        <p:nvSpPr>
          <p:cNvPr id="236"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7"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8"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39"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0" name="Enter a Phase"/>
          <p:cNvSpPr txBox="1"/>
          <p:nvPr>
            <p:ph type="body" sz="quarter" idx="21"/>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4">
                    <a:hueOff val="-461056"/>
                    <a:satOff val="4338"/>
                    <a:lumOff val="-10225"/>
                  </a:schemeClr>
                </a:solidFill>
                <a:latin typeface="Helvetica"/>
                <a:ea typeface="Helvetica"/>
                <a:cs typeface="Helvetica"/>
                <a:sym typeface="Helvetica"/>
              </a:defRPr>
            </a:lvl1pPr>
          </a:lstStyle>
          <a:p>
            <a:pPr/>
            <a:r>
              <a:t>Enter a Phase</a:t>
            </a:r>
          </a:p>
        </p:txBody>
      </p:sp>
      <p:sp>
        <p:nvSpPr>
          <p:cNvPr id="241" name="Image"/>
          <p:cNvSpPr/>
          <p:nvPr>
            <p:ph type="pic" sz="half" idx="22"/>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42" name="Example goal: Assign the new employee a work station."/>
          <p:cNvSpPr txBox="1"/>
          <p:nvPr>
            <p:ph type="body" sz="quarter" idx="23"/>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243"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44"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245" name="Activity name"/>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Activity name</a:t>
            </a:r>
          </a:p>
        </p:txBody>
      </p:sp>
      <p:sp>
        <p:nvSpPr>
          <p:cNvPr id="24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 </a:t>
            </a:r>
            <a:r>
              <a:t>August 23, 2018</a:t>
            </a:r>
            <a:r>
              <a:rPr>
                <a:solidFill>
                  <a:schemeClr val="accent4">
                    <a:hueOff val="-461056"/>
                    <a:satOff val="4338"/>
                    <a:lumOff val="-10225"/>
                  </a:schemeClr>
                </a:solidFill>
              </a:rPr>
              <a:t> • </a:t>
            </a:r>
            <a:r>
              <a:t>© 2018 IBM Corporation</a:t>
            </a:r>
          </a:p>
        </p:txBody>
      </p:sp>
      <p:sp>
        <p:nvSpPr>
          <p:cNvPr id="2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2">
    <p:bg>
      <p:bgPr>
        <a:solidFill>
          <a:srgbClr val="FFFFFF"/>
        </a:solidFill>
      </p:bgPr>
    </p:bg>
    <p:spTree>
      <p:nvGrpSpPr>
        <p:cNvPr id="1" name=""/>
        <p:cNvGrpSpPr/>
        <p:nvPr/>
      </p:nvGrpSpPr>
      <p:grpSpPr>
        <a:xfrm>
          <a:off x="0" y="0"/>
          <a:ext cx="0" cy="0"/>
          <a:chOff x="0" y="0"/>
          <a:chExt cx="0" cy="0"/>
        </a:xfrm>
      </p:grpSpPr>
      <p:pic>
        <p:nvPicPr>
          <p:cNvPr id="254" name="Activity_red.jpg" descr="Activity_red.jpg"/>
          <p:cNvPicPr>
            <a:picLocks noChangeAspect="1"/>
          </p:cNvPicPr>
          <p:nvPr/>
        </p:nvPicPr>
        <p:blipFill>
          <a:blip r:embed="rId2">
            <a:extLst/>
          </a:blip>
          <a:srcRect l="67172" t="5189" r="95" b="35814"/>
          <a:stretch>
            <a:fillRect/>
          </a:stretch>
        </p:blipFill>
        <p:spPr>
          <a:xfrm>
            <a:off x="12148275" y="-835"/>
            <a:ext cx="12288687" cy="13845698"/>
          </a:xfrm>
          <a:prstGeom prst="rect">
            <a:avLst/>
          </a:prstGeom>
          <a:ln w="12700">
            <a:miter lim="400000"/>
          </a:ln>
        </p:spPr>
      </p:pic>
      <p:sp>
        <p:nvSpPr>
          <p:cNvPr id="255"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6"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7"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8"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59" name="Enter a Phase"/>
          <p:cNvSpPr txBox="1"/>
          <p:nvPr>
            <p:ph type="body" sz="quarter" idx="21"/>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Enter a Phase</a:t>
            </a:r>
          </a:p>
        </p:txBody>
      </p:sp>
      <p:sp>
        <p:nvSpPr>
          <p:cNvPr id="260" name="Image"/>
          <p:cNvSpPr/>
          <p:nvPr>
            <p:ph type="pic" sz="half" idx="22"/>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61" name="Example goal: Assign the new employee a work station."/>
          <p:cNvSpPr txBox="1"/>
          <p:nvPr>
            <p:ph type="body" sz="quarter" idx="23"/>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262"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63"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264" name="Ideación"/>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Ideación</a:t>
            </a:r>
          </a:p>
        </p:txBody>
      </p:sp>
      <p:sp>
        <p:nvSpPr>
          <p:cNvPr id="2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1">
    <p:bg>
      <p:bgPr>
        <a:solidFill>
          <a:srgbClr val="FFFFFF"/>
        </a:solidFill>
      </p:bgPr>
    </p:bg>
    <p:spTree>
      <p:nvGrpSpPr>
        <p:cNvPr id="1" name=""/>
        <p:cNvGrpSpPr/>
        <p:nvPr/>
      </p:nvGrpSpPr>
      <p:grpSpPr>
        <a:xfrm>
          <a:off x="0" y="0"/>
          <a:ext cx="0" cy="0"/>
          <a:chOff x="0" y="0"/>
          <a:chExt cx="0" cy="0"/>
        </a:xfrm>
      </p:grpSpPr>
      <p:sp>
        <p:nvSpPr>
          <p:cNvPr id="272" name="Activity_blue.jpg"/>
          <p:cNvSpPr/>
          <p:nvPr>
            <p:ph type="pic" idx="21"/>
          </p:nvPr>
        </p:nvSpPr>
        <p:spPr>
          <a:xfrm>
            <a:off x="-13299396" y="-2751183"/>
            <a:ext cx="37706279" cy="23571322"/>
          </a:xfrm>
          <a:prstGeom prst="rect">
            <a:avLst/>
          </a:prstGeom>
        </p:spPr>
        <p:txBody>
          <a:bodyPr lIns="91439" tIns="45719" rIns="91439" bIns="45719" anchor="t">
            <a:noAutofit/>
          </a:bodyPr>
          <a:lstStyle/>
          <a:p>
            <a:pPr/>
          </a:p>
        </p:txBody>
      </p:sp>
      <p:sp>
        <p:nvSpPr>
          <p:cNvPr id="273"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74"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75"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76"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77"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278" name="Image"/>
          <p:cNvSpPr/>
          <p:nvPr>
            <p:ph type="pic" sz="half" idx="23"/>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79" name="Example goal: Assign the new employee a work station."/>
          <p:cNvSpPr txBox="1"/>
          <p:nvPr>
            <p:ph type="body" sz="quarter" idx="24"/>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280" name="Choose a high level goal for your user to complete during the test."/>
          <p:cNvSpPr txBox="1"/>
          <p:nvPr>
            <p:ph type="body" sz="quarter" idx="25"/>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81"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82"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283" name="Activity name"/>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Activity name</a:t>
            </a:r>
          </a:p>
        </p:txBody>
      </p:sp>
      <p:sp>
        <p:nvSpPr>
          <p:cNvPr id="284"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2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2">
    <p:bg>
      <p:bgPr>
        <a:solidFill>
          <a:srgbClr val="F3F3F3"/>
        </a:solidFill>
      </p:bgPr>
    </p:bg>
    <p:spTree>
      <p:nvGrpSpPr>
        <p:cNvPr id="1" name=""/>
        <p:cNvGrpSpPr/>
        <p:nvPr/>
      </p:nvGrpSpPr>
      <p:grpSpPr>
        <a:xfrm>
          <a:off x="0" y="0"/>
          <a:ext cx="0" cy="0"/>
          <a:chOff x="0" y="0"/>
          <a:chExt cx="0" cy="0"/>
        </a:xfrm>
      </p:grpSpPr>
      <p:sp>
        <p:nvSpPr>
          <p:cNvPr id="292"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93"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94"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95" name="DSC09902.jpeg"/>
          <p:cNvSpPr/>
          <p:nvPr>
            <p:ph type="pic" idx="21"/>
          </p:nvPr>
        </p:nvSpPr>
        <p:spPr>
          <a:xfrm>
            <a:off x="8006210" y="-62568"/>
            <a:ext cx="20750978" cy="13840942"/>
          </a:xfrm>
          <a:prstGeom prst="rect">
            <a:avLst/>
          </a:prstGeom>
        </p:spPr>
        <p:txBody>
          <a:bodyPr lIns="91439" tIns="45719" rIns="91439" bIns="45719" anchor="t">
            <a:noAutofit/>
          </a:bodyPr>
          <a:lstStyle/>
          <a:p>
            <a:pPr/>
          </a:p>
        </p:txBody>
      </p:sp>
      <p:sp>
        <p:nvSpPr>
          <p:cNvPr id="296" name="Square"/>
          <p:cNvSpPr/>
          <p:nvPr>
            <p:ph type="body" idx="22"/>
          </p:nvPr>
        </p:nvSpPr>
        <p:spPr>
          <a:xfrm rot="20598120">
            <a:off x="-5519471" y="-522463"/>
            <a:ext cx="15578072" cy="15578072"/>
          </a:xfrm>
          <a:prstGeom prst="rect">
            <a:avLst/>
          </a:prstGeom>
          <a:solidFill>
            <a:srgbClr val="FFFFFF"/>
          </a:solidFill>
          <a:effectLst>
            <a:outerShdw sx="100000" sy="100000" kx="0" ky="0" algn="b" rotWithShape="0" blurRad="317500" dist="25400" dir="5400000">
              <a:srgbClr val="000000">
                <a:alpha val="11250"/>
              </a:srgbClr>
            </a:outerShdw>
          </a:effectLst>
        </p:spPr>
        <p:txBody>
          <a:bodyPr lIns="0" tIns="0" rIns="0" bIns="0">
            <a:noAutofit/>
          </a:bodyPr>
          <a:lstStyle/>
          <a:p>
            <a:pPr marL="0" indent="0" algn="ctr">
              <a:spcBef>
                <a:spcPts val="0"/>
              </a:spcBef>
              <a:buSzTx/>
              <a:buNone/>
              <a:defRPr sz="3200">
                <a:latin typeface="+mn-lt"/>
                <a:ea typeface="+mn-ea"/>
                <a:cs typeface="+mn-cs"/>
                <a:sym typeface="Helvetica Neue Medium"/>
              </a:defRPr>
            </a:pPr>
          </a:p>
        </p:txBody>
      </p:sp>
      <p:sp>
        <p:nvSpPr>
          <p:cNvPr id="297" name="60 min"/>
          <p:cNvSpPr txBox="1"/>
          <p:nvPr>
            <p:ph type="body" sz="quarter" idx="23"/>
          </p:nvPr>
        </p:nvSpPr>
        <p:spPr>
          <a:xfrm>
            <a:off x="5424693" y="1277770"/>
            <a:ext cx="798266" cy="355601"/>
          </a:xfrm>
          <a:prstGeom prst="rect">
            <a:avLst/>
          </a:prstGeom>
        </p:spPr>
        <p:txBody>
          <a:bodyPr wrap="none">
            <a:spAutoFit/>
          </a:bodyPr>
          <a:lstStyle>
            <a:lvl1pPr marL="0" indent="0" algn="ctr">
              <a:spcBef>
                <a:spcPts val="0"/>
              </a:spcBef>
              <a:buSzTx/>
              <a:buNone/>
              <a:defRPr b="1" sz="1700">
                <a:latin typeface="Helvetica"/>
                <a:ea typeface="Helvetica"/>
                <a:cs typeface="Helvetica"/>
                <a:sym typeface="Helvetica"/>
              </a:defRPr>
            </a:lvl1pPr>
          </a:lstStyle>
          <a:p>
            <a:pPr/>
            <a:r>
              <a:t>60 min</a:t>
            </a:r>
          </a:p>
        </p:txBody>
      </p:sp>
      <p:sp>
        <p:nvSpPr>
          <p:cNvPr id="298" name="Cognitive Walkthrough"/>
          <p:cNvSpPr txBox="1"/>
          <p:nvPr>
            <p:ph type="body" sz="quarter" idx="24"/>
          </p:nvPr>
        </p:nvSpPr>
        <p:spPr>
          <a:xfrm>
            <a:off x="1251937" y="1195220"/>
            <a:ext cx="3802036" cy="482601"/>
          </a:xfrm>
          <a:prstGeom prst="rect">
            <a:avLst/>
          </a:prstGeom>
        </p:spPr>
        <p:txBody>
          <a:bodyPr anchor="t">
            <a:spAutoFit/>
          </a:bodyPr>
          <a:lstStyle>
            <a:lvl1pPr marL="0" indent="0">
              <a:spcBef>
                <a:spcPts val="0"/>
              </a:spcBef>
              <a:buSzTx/>
              <a:buNone/>
              <a:defRPr b="1" sz="2500">
                <a:latin typeface="Helvetica"/>
                <a:ea typeface="Helvetica"/>
                <a:cs typeface="Helvetica"/>
                <a:sym typeface="Helvetica"/>
              </a:defRPr>
            </a:lvl1pPr>
          </a:lstStyle>
          <a:p>
            <a:pPr/>
            <a:r>
              <a:t>Cognitive Walkthrough</a:t>
            </a:r>
          </a:p>
        </p:txBody>
      </p:sp>
      <p:sp>
        <p:nvSpPr>
          <p:cNvPr id="299" name="Example goal: Assign a workstation to a new employee."/>
          <p:cNvSpPr txBox="1"/>
          <p:nvPr>
            <p:ph type="body" sz="quarter" idx="25"/>
          </p:nvPr>
        </p:nvSpPr>
        <p:spPr>
          <a:xfrm>
            <a:off x="1421117" y="9489778"/>
            <a:ext cx="6331892" cy="914401"/>
          </a:xfrm>
          <a:prstGeom prst="rect">
            <a:avLst/>
          </a:prstGeom>
        </p:spPr>
        <p:txBody>
          <a:bodyPr lIns="0" tIns="0" rIns="0" bIns="0" anchor="t">
            <a:spAutoFit/>
          </a:bodyPr>
          <a:lstStyle/>
          <a:p>
            <a:pPr marL="330200" indent="-330200">
              <a:spcBef>
                <a:spcPts val="3000"/>
              </a:spcBef>
              <a:buClr>
                <a:schemeClr val="accent5">
                  <a:hueOff val="-82419"/>
                  <a:satOff val="-9513"/>
                  <a:lumOff val="-16343"/>
                </a:schemeClr>
              </a:buClr>
              <a:buSzPct val="80000"/>
              <a:defRPr sz="3000">
                <a:latin typeface="Helvetica"/>
                <a:ea typeface="Helvetica"/>
                <a:cs typeface="Helvetica"/>
                <a:sym typeface="Helvetica"/>
              </a:defRPr>
            </a:pPr>
            <a:r>
              <a:rPr b="1"/>
              <a:t>Example goal: </a:t>
            </a:r>
            <a:r>
              <a:t>Assign a workstation to a new employee.</a:t>
            </a:r>
          </a:p>
        </p:txBody>
      </p:sp>
      <p:sp>
        <p:nvSpPr>
          <p:cNvPr id="300" name="Test with users"/>
          <p:cNvSpPr txBox="1"/>
          <p:nvPr>
            <p:ph type="body" sz="quarter" idx="26"/>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Test with users</a:t>
            </a:r>
          </a:p>
        </p:txBody>
      </p:sp>
      <p:sp>
        <p:nvSpPr>
          <p:cNvPr id="301" name="Do not demonstrate how to use the prototype to successfully complete the goal."/>
          <p:cNvSpPr txBox="1"/>
          <p:nvPr>
            <p:ph type="body" sz="quarter" idx="27"/>
          </p:nvPr>
        </p:nvSpPr>
        <p:spPr>
          <a:xfrm>
            <a:off x="1273513" y="3473779"/>
            <a:ext cx="8287825" cy="45720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Do not demonstrate how to use the prototype to successfully complete the goal.</a:t>
            </a:r>
          </a:p>
        </p:txBody>
      </p:sp>
      <p:sp>
        <p:nvSpPr>
          <p:cNvPr id="302" name="Enterprise Design Thinking Toolkit • August 23, 2018 • © 2018 IBM Corporation"/>
          <p:cNvSpPr txBox="1"/>
          <p:nvPr>
            <p:ph type="body" sz="quarter" idx="28"/>
          </p:nvPr>
        </p:nvSpPr>
        <p:spPr>
          <a:xfrm>
            <a:off x="1274233" y="12856633"/>
            <a:ext cx="6221723" cy="215901"/>
          </a:xfrm>
          <a:prstGeom prst="rect">
            <a:avLst/>
          </a:prstGeom>
        </p:spPr>
        <p:txBody>
          <a:bodyPr wrap="none" lIns="0" tIns="0" rIns="0" bIns="0" anchor="t">
            <a:spAutoFit/>
          </a:bodyPr>
          <a:lstStyle>
            <a:lvl1pPr marL="0" indent="0">
              <a:spcBef>
                <a:spcPts val="0"/>
              </a:spcBef>
              <a:buSzTx/>
              <a:buNone/>
              <a:defRPr sz="1400">
                <a:latin typeface="Helvetica"/>
                <a:ea typeface="Helvetica"/>
                <a:cs typeface="Helvetica"/>
                <a:sym typeface="Helvetica"/>
              </a:defRPr>
            </a:lvl1pPr>
          </a:lstStyle>
          <a:p>
            <a:pPr/>
            <a:r>
              <a:t>Enterprise Design Thinking Toolkit • August 23, 2018 • © 2018 IBM Corporation</a:t>
            </a:r>
          </a:p>
        </p:txBody>
      </p:sp>
      <p:sp>
        <p:nvSpPr>
          <p:cNvPr id="3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p:bg>
      <p:bgPr>
        <a:solidFill>
          <a:srgbClr val="FFFFFF"/>
        </a:solidFill>
      </p:bgPr>
    </p:bg>
    <p:spTree>
      <p:nvGrpSpPr>
        <p:cNvPr id="1" name=""/>
        <p:cNvGrpSpPr/>
        <p:nvPr/>
      </p:nvGrpSpPr>
      <p:grpSpPr>
        <a:xfrm>
          <a:off x="0" y="0"/>
          <a:ext cx="0" cy="0"/>
          <a:chOff x="0" y="0"/>
          <a:chExt cx="0" cy="0"/>
        </a:xfrm>
      </p:grpSpPr>
      <p:sp>
        <p:nvSpPr>
          <p:cNvPr id="310"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311"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12"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13"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14" name="Rectangle"/>
          <p:cNvSpPr/>
          <p:nvPr/>
        </p:nvSpPr>
        <p:spPr>
          <a:xfrm>
            <a:off x="-25400" y="-25400"/>
            <a:ext cx="12192003" cy="13766800"/>
          </a:xfrm>
          <a:prstGeom prst="rect">
            <a:avLst/>
          </a:prstGeom>
          <a:solidFill>
            <a:srgbClr val="171717"/>
          </a:solidFill>
          <a:ln w="12700">
            <a:miter lim="400000"/>
          </a:ln>
        </p:spPr>
        <p:txBody>
          <a:bodyPr lIns="0" tIns="0" rIns="0" bIns="0" anchor="ctr"/>
          <a:lstStyle/>
          <a:p>
            <a:pPr>
              <a:defRPr b="0" sz="3200">
                <a:latin typeface="+mn-lt"/>
                <a:ea typeface="+mn-ea"/>
                <a:cs typeface="+mn-cs"/>
                <a:sym typeface="Helvetica Neue Medium"/>
              </a:defRPr>
            </a:pPr>
          </a:p>
        </p:txBody>
      </p:sp>
      <p:sp>
        <p:nvSpPr>
          <p:cNvPr id="315"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Enter a Phase</a:t>
            </a:r>
          </a:p>
        </p:txBody>
      </p:sp>
      <p:sp>
        <p:nvSpPr>
          <p:cNvPr id="316" name="Example goal: Assign the new employee a work station."/>
          <p:cNvSpPr txBox="1"/>
          <p:nvPr/>
        </p:nvSpPr>
        <p:spPr>
          <a:xfrm>
            <a:off x="13322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5">
                  <a:hueOff val="-82419"/>
                  <a:satOff val="-9513"/>
                  <a:lumOff val="-16343"/>
                </a:schemeClr>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317" name="Choose a high level goal for your user to complete during the test."/>
          <p:cNvSpPr txBox="1"/>
          <p:nvPr/>
        </p:nvSpPr>
        <p:spPr>
          <a:xfrm>
            <a:off x="1273513" y="3473779"/>
            <a:ext cx="854098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318"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319"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320"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3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on Black">
    <p:spTree>
      <p:nvGrpSpPr>
        <p:cNvPr id="1" name=""/>
        <p:cNvGrpSpPr/>
        <p:nvPr/>
      </p:nvGrpSpPr>
      <p:grpSpPr>
        <a:xfrm>
          <a:off x="0" y="0"/>
          <a:ext cx="0" cy="0"/>
          <a:chOff x="0" y="0"/>
          <a:chExt cx="0" cy="0"/>
        </a:xfrm>
      </p:grpSpPr>
      <p:sp>
        <p:nvSpPr>
          <p:cNvPr id="2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 </a:t>
            </a:r>
            <a:r>
              <a:t>© 2018 IBM Corporation</a:t>
            </a:r>
          </a:p>
        </p:txBody>
      </p:sp>
      <p:sp>
        <p:nvSpPr>
          <p:cNvPr id="26" name="Making…"/>
          <p:cNvSpPr txBox="1"/>
          <p:nvPr>
            <p:ph type="body" sz="quarter" idx="21"/>
          </p:nvPr>
        </p:nvSpPr>
        <p:spPr>
          <a:xfrm>
            <a:off x="1273344" y="7321877"/>
            <a:ext cx="3659127"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Making </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27"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28"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29" name="Triangle"/>
          <p:cNvSpPr/>
          <p:nvPr/>
        </p:nvSpPr>
        <p:spPr>
          <a:xfrm>
            <a:off x="11657934" y="-457059"/>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0" name="Triangle"/>
          <p:cNvSpPr/>
          <p:nvPr/>
        </p:nvSpPr>
        <p:spPr>
          <a:xfrm>
            <a:off x="10703862" y="-8432659"/>
            <a:ext cx="15802681"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1" name="Triangle"/>
          <p:cNvSpPr/>
          <p:nvPr/>
        </p:nvSpPr>
        <p:spPr>
          <a:xfrm>
            <a:off x="16534734" y="-2006286"/>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p:bg>
      <p:bgPr>
        <a:solidFill>
          <a:srgbClr val="FFFFFF"/>
        </a:solidFill>
      </p:bgPr>
    </p:bg>
    <p:spTree>
      <p:nvGrpSpPr>
        <p:cNvPr id="1" name=""/>
        <p:cNvGrpSpPr/>
        <p:nvPr/>
      </p:nvGrpSpPr>
      <p:grpSpPr>
        <a:xfrm>
          <a:off x="0" y="0"/>
          <a:ext cx="0" cy="0"/>
          <a:chOff x="0" y="0"/>
          <a:chExt cx="0" cy="0"/>
        </a:xfrm>
      </p:grpSpPr>
      <p:sp>
        <p:nvSpPr>
          <p:cNvPr id="328"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329"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30"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31"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32"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33"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Enter a Phase</a:t>
            </a:r>
          </a:p>
        </p:txBody>
      </p:sp>
      <p:sp>
        <p:nvSpPr>
          <p:cNvPr id="334" name="Example goal: Assign the new employee a work station."/>
          <p:cNvSpPr txBox="1"/>
          <p:nvPr>
            <p:ph type="body" sz="quarter" idx="23"/>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335"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33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37"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338" name="Activity name"/>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Activity name</a:t>
            </a:r>
          </a:p>
        </p:txBody>
      </p:sp>
      <p:sp>
        <p:nvSpPr>
          <p:cNvPr id="339"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3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 Circle Crop">
    <p:bg>
      <p:bgPr>
        <a:solidFill>
          <a:srgbClr val="171717"/>
        </a:solidFill>
      </p:bgPr>
    </p:bg>
    <p:spTree>
      <p:nvGrpSpPr>
        <p:cNvPr id="1" name=""/>
        <p:cNvGrpSpPr/>
        <p:nvPr/>
      </p:nvGrpSpPr>
      <p:grpSpPr>
        <a:xfrm>
          <a:off x="0" y="0"/>
          <a:ext cx="0" cy="0"/>
          <a:chOff x="0" y="0"/>
          <a:chExt cx="0" cy="0"/>
        </a:xfrm>
      </p:grpSpPr>
      <p:sp>
        <p:nvSpPr>
          <p:cNvPr id="347" name="Choose a high level goal for your user to complete during the test."/>
          <p:cNvSpPr txBox="1"/>
          <p:nvPr>
            <p:ph type="body" sz="quarter" idx="21"/>
          </p:nvPr>
        </p:nvSpPr>
        <p:spPr>
          <a:xfrm>
            <a:off x="1273513" y="3473779"/>
            <a:ext cx="9419267" cy="2743201"/>
          </a:xfrm>
          <a:prstGeom prst="rect">
            <a:avLst/>
          </a:prstGeom>
        </p:spPr>
        <p:txBody>
          <a:bodyPr lIns="0" tIns="0" rIns="0" bIns="0" anchor="t">
            <a:spAutoFit/>
          </a:bodyPr>
          <a:lstStyle>
            <a:lvl1pPr marL="0" indent="0">
              <a:spcBef>
                <a:spcPts val="0"/>
              </a:spcBef>
              <a:buSzTx/>
              <a:buNone/>
              <a:defRPr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348" name="Enter a Phase"/>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Enter a Phase</a:t>
            </a:r>
          </a:p>
        </p:txBody>
      </p:sp>
      <p:sp>
        <p:nvSpPr>
          <p:cNvPr id="349" name="Image"/>
          <p:cNvSpPr/>
          <p:nvPr>
            <p:ph type="pic" idx="23"/>
          </p:nvPr>
        </p:nvSpPr>
        <p:spPr>
          <a:xfrm>
            <a:off x="3055570" y="-915178"/>
            <a:ext cx="25411113" cy="16943766"/>
          </a:xfrm>
          <a:prstGeom prst="rect">
            <a:avLst/>
          </a:prstGeom>
        </p:spPr>
        <p:txBody>
          <a:bodyPr lIns="91439" tIns="45719" rIns="91439" bIns="45719" anchor="t">
            <a:noAutofit/>
          </a:bodyPr>
          <a:lstStyle/>
          <a:p>
            <a:pPr/>
          </a:p>
        </p:txBody>
      </p:sp>
      <p:sp>
        <p:nvSpPr>
          <p:cNvPr id="350" name="Example goal: Assign the new employee a work station."/>
          <p:cNvSpPr txBox="1"/>
          <p:nvPr/>
        </p:nvSpPr>
        <p:spPr>
          <a:xfrm>
            <a:off x="13322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5">
                  <a:hueOff val="-82419"/>
                  <a:satOff val="-9513"/>
                  <a:lumOff val="-16343"/>
                </a:schemeClr>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351"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352"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353"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354"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355"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356"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357"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358"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359"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3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 Circle Crop copy">
    <p:bg>
      <p:bgPr>
        <a:solidFill>
          <a:srgbClr val="FFFFFF"/>
        </a:solidFill>
      </p:bgPr>
    </p:bg>
    <p:spTree>
      <p:nvGrpSpPr>
        <p:cNvPr id="1" name=""/>
        <p:cNvGrpSpPr/>
        <p:nvPr/>
      </p:nvGrpSpPr>
      <p:grpSpPr>
        <a:xfrm>
          <a:off x="0" y="0"/>
          <a:ext cx="0" cy="0"/>
          <a:chOff x="0" y="0"/>
          <a:chExt cx="0" cy="0"/>
        </a:xfrm>
      </p:grpSpPr>
      <p:sp>
        <p:nvSpPr>
          <p:cNvPr id="367" name="Choose a high level goal for your user to complete during the test."/>
          <p:cNvSpPr txBox="1"/>
          <p:nvPr>
            <p:ph type="body" sz="quarter" idx="21"/>
          </p:nvPr>
        </p:nvSpPr>
        <p:spPr>
          <a:xfrm>
            <a:off x="1273513" y="3473779"/>
            <a:ext cx="9419267"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368" name="Enter a Phase"/>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Enter a Phase</a:t>
            </a:r>
          </a:p>
        </p:txBody>
      </p:sp>
      <p:sp>
        <p:nvSpPr>
          <p:cNvPr id="369" name="Image"/>
          <p:cNvSpPr/>
          <p:nvPr>
            <p:ph type="pic" idx="23"/>
          </p:nvPr>
        </p:nvSpPr>
        <p:spPr>
          <a:xfrm>
            <a:off x="3055570" y="-915178"/>
            <a:ext cx="25411113" cy="16943766"/>
          </a:xfrm>
          <a:prstGeom prst="rect">
            <a:avLst/>
          </a:prstGeom>
        </p:spPr>
        <p:txBody>
          <a:bodyPr lIns="91439" tIns="45719" rIns="91439" bIns="45719" anchor="t">
            <a:noAutofit/>
          </a:bodyPr>
          <a:lstStyle/>
          <a:p>
            <a:pPr/>
          </a:p>
        </p:txBody>
      </p:sp>
      <p:sp>
        <p:nvSpPr>
          <p:cNvPr id="370"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latin typeface="Helvetica"/>
                <a:ea typeface="Helvetica"/>
                <a:cs typeface="Helvetica"/>
                <a:sym typeface="Helvetica"/>
              </a:defRPr>
            </a:pPr>
            <a:r>
              <a:rPr b="1"/>
              <a:t>Example goal: </a:t>
            </a:r>
            <a:r>
              <a:t>Assign the new employee a work station.</a:t>
            </a:r>
          </a:p>
        </p:txBody>
      </p:sp>
      <p:sp>
        <p:nvSpPr>
          <p:cNvPr id="371"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72"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373" name="Activity name"/>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Activity name</a:t>
            </a:r>
          </a:p>
        </p:txBody>
      </p:sp>
      <p:sp>
        <p:nvSpPr>
          <p:cNvPr id="374" name="Intro"/>
          <p:cNvSpPr txBox="1"/>
          <p:nvPr/>
        </p:nvSpPr>
        <p:spPr>
          <a:xfrm>
            <a:off x="6996983" y="11952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Intro</a:t>
            </a:r>
          </a:p>
        </p:txBody>
      </p:sp>
      <p:sp>
        <p:nvSpPr>
          <p:cNvPr id="375" name="Identify"/>
          <p:cNvSpPr txBox="1"/>
          <p:nvPr/>
        </p:nvSpPr>
        <p:spPr>
          <a:xfrm>
            <a:off x="8417715" y="11952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Identify</a:t>
            </a:r>
          </a:p>
        </p:txBody>
      </p:sp>
      <p:sp>
        <p:nvSpPr>
          <p:cNvPr id="376" name="Prepare"/>
          <p:cNvSpPr txBox="1"/>
          <p:nvPr/>
        </p:nvSpPr>
        <p:spPr>
          <a:xfrm>
            <a:off x="10168925" y="11952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Prepare</a:t>
            </a:r>
          </a:p>
        </p:txBody>
      </p:sp>
      <p:sp>
        <p:nvSpPr>
          <p:cNvPr id="377" name="Test"/>
          <p:cNvSpPr txBox="1"/>
          <p:nvPr/>
        </p:nvSpPr>
        <p:spPr>
          <a:xfrm>
            <a:off x="11954693" y="11952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Test</a:t>
            </a:r>
          </a:p>
        </p:txBody>
      </p:sp>
      <p:sp>
        <p:nvSpPr>
          <p:cNvPr id="378" name="Reflect"/>
          <p:cNvSpPr txBox="1"/>
          <p:nvPr/>
        </p:nvSpPr>
        <p:spPr>
          <a:xfrm>
            <a:off x="13203775" y="11952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Reflect</a:t>
            </a:r>
          </a:p>
        </p:txBody>
      </p:sp>
      <p:sp>
        <p:nvSpPr>
          <p:cNvPr id="379" name="Playback"/>
          <p:cNvSpPr txBox="1"/>
          <p:nvPr/>
        </p:nvSpPr>
        <p:spPr>
          <a:xfrm>
            <a:off x="14852905" y="11952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Playback</a:t>
            </a:r>
          </a:p>
        </p:txBody>
      </p:sp>
      <p:sp>
        <p:nvSpPr>
          <p:cNvPr id="380"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3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 Image">
    <p:bg>
      <p:bgPr>
        <a:solidFill>
          <a:srgbClr val="FFFFFF"/>
        </a:solidFill>
      </p:bgPr>
    </p:bg>
    <p:spTree>
      <p:nvGrpSpPr>
        <p:cNvPr id="1" name=""/>
        <p:cNvGrpSpPr/>
        <p:nvPr/>
      </p:nvGrpSpPr>
      <p:grpSpPr>
        <a:xfrm>
          <a:off x="0" y="0"/>
          <a:ext cx="0" cy="0"/>
          <a:chOff x="0" y="0"/>
          <a:chExt cx="0" cy="0"/>
        </a:xfrm>
      </p:grpSpPr>
      <p:sp>
        <p:nvSpPr>
          <p:cNvPr id="388"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389" name="Experience Based Roadmap.gif"/>
          <p:cNvSpPr/>
          <p:nvPr>
            <p:ph type="media" idx="21"/>
          </p:nvPr>
        </p:nvSpPr>
        <p:spPr>
          <a:xfrm>
            <a:off x="-20330" y="-774707"/>
            <a:ext cx="24424660" cy="15265414"/>
          </a:xfrm>
          <a:prstGeom prst="rect">
            <a:avLst/>
          </a:prstGeom>
        </p:spPr>
        <p:txBody>
          <a:bodyPr lIns="91439" tIns="45719" rIns="91439" bIns="45719" anchor="t">
            <a:noAutofit/>
          </a:bodyPr>
          <a:lstStyle/>
          <a:p>
            <a:pPr/>
          </a:p>
        </p:txBody>
      </p:sp>
      <p:sp>
        <p:nvSpPr>
          <p:cNvPr id="3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ction type">
    <p:bg>
      <p:bgPr>
        <a:solidFill>
          <a:srgbClr val="FFFFFF"/>
        </a:solidFill>
      </p:bgPr>
    </p:bg>
    <p:spTree>
      <p:nvGrpSpPr>
        <p:cNvPr id="1" name=""/>
        <p:cNvGrpSpPr/>
        <p:nvPr/>
      </p:nvGrpSpPr>
      <p:grpSpPr>
        <a:xfrm>
          <a:off x="0" y="0"/>
          <a:ext cx="0" cy="0"/>
          <a:chOff x="0" y="0"/>
          <a:chExt cx="0" cy="0"/>
        </a:xfrm>
      </p:grpSpPr>
      <p:sp>
        <p:nvSpPr>
          <p:cNvPr id="397" name="Square"/>
          <p:cNvSpPr/>
          <p:nvPr/>
        </p:nvSpPr>
        <p:spPr>
          <a:xfrm rot="19800000">
            <a:off x="3280462" y="-2060008"/>
            <a:ext cx="17836016" cy="17836016"/>
          </a:xfrm>
          <a:prstGeom prst="rect">
            <a:avLst/>
          </a:prstGeom>
          <a:solidFill>
            <a:srgbClr val="252525">
              <a:alpha val="6276"/>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98"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399" name="Ready, Set, Go!"/>
          <p:cNvSpPr txBox="1"/>
          <p:nvPr>
            <p:ph type="body" sz="quarter" idx="21"/>
          </p:nvPr>
        </p:nvSpPr>
        <p:spPr>
          <a:xfrm>
            <a:off x="6977633" y="5829300"/>
            <a:ext cx="10844809" cy="1930401"/>
          </a:xfrm>
          <a:prstGeom prst="rect">
            <a:avLst/>
          </a:prstGeom>
        </p:spPr>
        <p:txBody>
          <a:bodyPr wrap="none">
            <a:spAutoFit/>
          </a:bodyPr>
          <a:lstStyle>
            <a:lvl1pPr marL="0" indent="0">
              <a:spcBef>
                <a:spcPts val="0"/>
              </a:spcBef>
              <a:buSzTx/>
              <a:buNone/>
              <a:defRPr sz="12000">
                <a:solidFill>
                  <a:srgbClr val="5E5E5E"/>
                </a:solidFill>
                <a:latin typeface="Helvetica"/>
                <a:ea typeface="Helvetica"/>
                <a:cs typeface="Helvetica"/>
                <a:sym typeface="Helvetica"/>
              </a:defRPr>
            </a:lvl1pPr>
          </a:lstStyle>
          <a:p>
            <a:pPr/>
            <a:r>
              <a:t>Ready, Set, Go!</a:t>
            </a:r>
          </a:p>
        </p:txBody>
      </p:sp>
      <p:sp>
        <p:nvSpPr>
          <p:cNvPr id="4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Black">
    <p:spTree>
      <p:nvGrpSpPr>
        <p:cNvPr id="1" name=""/>
        <p:cNvGrpSpPr/>
        <p:nvPr/>
      </p:nvGrpSpPr>
      <p:grpSpPr>
        <a:xfrm>
          <a:off x="0" y="0"/>
          <a:ext cx="0" cy="0"/>
          <a:chOff x="0" y="0"/>
          <a:chExt cx="0" cy="0"/>
        </a:xfrm>
      </p:grpSpPr>
      <p:sp>
        <p:nvSpPr>
          <p:cNvPr id="40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4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41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4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p:bg>
      <p:bgPr>
        <a:solidFill>
          <a:srgbClr val="FFFFFF"/>
        </a:solidFill>
      </p:bgPr>
    </p:bg>
    <p:spTree>
      <p:nvGrpSpPr>
        <p:cNvPr id="1" name=""/>
        <p:cNvGrpSpPr/>
        <p:nvPr/>
      </p:nvGrpSpPr>
      <p:grpSpPr>
        <a:xfrm>
          <a:off x="0" y="0"/>
          <a:ext cx="0" cy="0"/>
          <a:chOff x="0" y="0"/>
          <a:chExt cx="0" cy="0"/>
        </a:xfrm>
      </p:grpSpPr>
      <p:sp>
        <p:nvSpPr>
          <p:cNvPr id="423"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424"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5"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6"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7"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8"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4">
                    <a:hueOff val="-461056"/>
                    <a:satOff val="4338"/>
                    <a:lumOff val="-10225"/>
                  </a:schemeClr>
                </a:solidFill>
                <a:latin typeface="Helvetica"/>
                <a:ea typeface="Helvetica"/>
                <a:cs typeface="Helvetica"/>
                <a:sym typeface="Helvetica"/>
              </a:defRPr>
            </a:lvl1pPr>
          </a:lstStyle>
          <a:p>
            <a:pPr/>
            <a:r>
              <a:t>Enter a Phase</a:t>
            </a:r>
          </a:p>
        </p:txBody>
      </p:sp>
      <p:sp>
        <p:nvSpPr>
          <p:cNvPr id="429" name="Example goal: Assign the new employee a work station."/>
          <p:cNvSpPr txBox="1"/>
          <p:nvPr>
            <p:ph type="body" sz="quarter" idx="23"/>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430"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431"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432"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433" name="Big Idea Vignettes"/>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Big Idea Vignettes</a:t>
            </a:r>
          </a:p>
        </p:txBody>
      </p:sp>
      <p:sp>
        <p:nvSpPr>
          <p:cNvPr id="434"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 </a:t>
            </a:r>
            <a:r>
              <a:t>August 23, 2018</a:t>
            </a:r>
            <a:r>
              <a:rPr>
                <a:solidFill>
                  <a:schemeClr val="accent4">
                    <a:hueOff val="-461056"/>
                    <a:satOff val="4338"/>
                    <a:lumOff val="-10225"/>
                  </a:schemeClr>
                </a:solidFill>
              </a:rPr>
              <a:t> • </a:t>
            </a:r>
            <a:r>
              <a:t>© 2018 IBM Corporation</a:t>
            </a:r>
          </a:p>
        </p:txBody>
      </p:sp>
      <p:sp>
        <p:nvSpPr>
          <p:cNvPr id="4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2">
    <p:bg>
      <p:bgPr>
        <a:solidFill>
          <a:srgbClr val="F3F3F3"/>
        </a:solidFill>
      </p:bgPr>
    </p:bg>
    <p:spTree>
      <p:nvGrpSpPr>
        <p:cNvPr id="1" name=""/>
        <p:cNvGrpSpPr/>
        <p:nvPr/>
      </p:nvGrpSpPr>
      <p:grpSpPr>
        <a:xfrm>
          <a:off x="0" y="0"/>
          <a:ext cx="0" cy="0"/>
          <a:chOff x="0" y="0"/>
          <a:chExt cx="0" cy="0"/>
        </a:xfrm>
      </p:grpSpPr>
      <p:sp>
        <p:nvSpPr>
          <p:cNvPr id="442"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43"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44"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45" name="DSC09902.jpeg"/>
          <p:cNvSpPr/>
          <p:nvPr>
            <p:ph type="pic" idx="21"/>
          </p:nvPr>
        </p:nvSpPr>
        <p:spPr>
          <a:xfrm>
            <a:off x="8006210" y="-62568"/>
            <a:ext cx="20750978" cy="13840942"/>
          </a:xfrm>
          <a:prstGeom prst="rect">
            <a:avLst/>
          </a:prstGeom>
        </p:spPr>
        <p:txBody>
          <a:bodyPr lIns="91439" tIns="45719" rIns="91439" bIns="45719" anchor="t">
            <a:noAutofit/>
          </a:bodyPr>
          <a:lstStyle/>
          <a:p>
            <a:pPr/>
          </a:p>
        </p:txBody>
      </p:sp>
      <p:sp>
        <p:nvSpPr>
          <p:cNvPr id="446" name="Square"/>
          <p:cNvSpPr/>
          <p:nvPr>
            <p:ph type="body" idx="22"/>
          </p:nvPr>
        </p:nvSpPr>
        <p:spPr>
          <a:xfrm rot="20598120">
            <a:off x="-5519471" y="-522463"/>
            <a:ext cx="15578072" cy="15578072"/>
          </a:xfrm>
          <a:prstGeom prst="rect">
            <a:avLst/>
          </a:prstGeom>
          <a:solidFill>
            <a:srgbClr val="FFFFFF"/>
          </a:solidFill>
          <a:effectLst>
            <a:outerShdw sx="100000" sy="100000" kx="0" ky="0" algn="b" rotWithShape="0" blurRad="317500" dist="25400" dir="5400000">
              <a:srgbClr val="000000">
                <a:alpha val="11250"/>
              </a:srgbClr>
            </a:outerShdw>
          </a:effectLst>
        </p:spPr>
        <p:txBody>
          <a:bodyPr lIns="0" tIns="0" rIns="0" bIns="0">
            <a:noAutofit/>
          </a:bodyPr>
          <a:lstStyle/>
          <a:p>
            <a:pPr marL="0" indent="0" algn="ctr">
              <a:spcBef>
                <a:spcPts val="0"/>
              </a:spcBef>
              <a:buSzTx/>
              <a:buNone/>
              <a:defRPr sz="3200">
                <a:latin typeface="+mn-lt"/>
                <a:ea typeface="+mn-ea"/>
                <a:cs typeface="+mn-cs"/>
                <a:sym typeface="Helvetica Neue Medium"/>
              </a:defRPr>
            </a:pPr>
          </a:p>
        </p:txBody>
      </p:sp>
      <p:sp>
        <p:nvSpPr>
          <p:cNvPr id="447" name="Example goal: Assign a workstation to a new employee."/>
          <p:cNvSpPr txBox="1"/>
          <p:nvPr>
            <p:ph type="body" sz="quarter" idx="23"/>
          </p:nvPr>
        </p:nvSpPr>
        <p:spPr>
          <a:xfrm>
            <a:off x="1421117" y="9489778"/>
            <a:ext cx="6331892"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a workstation to a new employee.</a:t>
            </a:r>
          </a:p>
        </p:txBody>
      </p:sp>
      <p:sp>
        <p:nvSpPr>
          <p:cNvPr id="448" name="Test with users"/>
          <p:cNvSpPr txBox="1"/>
          <p:nvPr>
            <p:ph type="body" sz="quarter" idx="24"/>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Test with users</a:t>
            </a:r>
          </a:p>
        </p:txBody>
      </p:sp>
      <p:sp>
        <p:nvSpPr>
          <p:cNvPr id="449" name="Do not demonstrate how to use the prototype to successfully complete the goal."/>
          <p:cNvSpPr txBox="1"/>
          <p:nvPr>
            <p:ph type="body" sz="quarter" idx="25"/>
          </p:nvPr>
        </p:nvSpPr>
        <p:spPr>
          <a:xfrm>
            <a:off x="1273513" y="3473779"/>
            <a:ext cx="8287825" cy="45720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Do not demonstrate how to use the prototype to successfully complete the goal.</a:t>
            </a:r>
          </a:p>
        </p:txBody>
      </p:sp>
      <p:sp>
        <p:nvSpPr>
          <p:cNvPr id="450" name="Enterprise Design Thinking Toolkit • August 23, 2018 • © 2018 IBM Corporation"/>
          <p:cNvSpPr txBox="1"/>
          <p:nvPr>
            <p:ph type="body" sz="quarter" idx="26"/>
          </p:nvPr>
        </p:nvSpPr>
        <p:spPr>
          <a:xfrm>
            <a:off x="1274233" y="12856633"/>
            <a:ext cx="6221723" cy="215901"/>
          </a:xfrm>
          <a:prstGeom prst="rect">
            <a:avLst/>
          </a:prstGeom>
        </p:spPr>
        <p:txBody>
          <a:bodyPr wrap="none" lIns="0" tIns="0" rIns="0" bIns="0" anchor="t">
            <a:spAutoFit/>
          </a:bodyPr>
          <a:lstStyle>
            <a:lvl1pPr marL="0" indent="0">
              <a:spcBef>
                <a:spcPts val="0"/>
              </a:spcBef>
              <a:buSzTx/>
              <a:buNone/>
              <a:defRPr sz="1400">
                <a:latin typeface="Helvetica"/>
                <a:ea typeface="Helvetica"/>
                <a:cs typeface="Helvetica"/>
                <a:sym typeface="Helvetica"/>
              </a:defRPr>
            </a:lvl1pPr>
          </a:lstStyle>
          <a:p>
            <a:pPr/>
            <a:r>
              <a:t>Enterprise Design Thinking Toolkit • August 23, 2018 • © 2018 IBM Corporation</a:t>
            </a:r>
          </a:p>
        </p:txBody>
      </p:sp>
      <p:sp>
        <p:nvSpPr>
          <p:cNvPr id="451"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452" name="Big Idea Vignettes"/>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Big Idea Vignettes</a:t>
            </a:r>
          </a:p>
        </p:txBody>
      </p:sp>
      <p:sp>
        <p:nvSpPr>
          <p:cNvPr id="4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copy">
    <p:bg>
      <p:bgPr>
        <a:solidFill>
          <a:srgbClr val="F3F3F3"/>
        </a:solidFill>
      </p:bgPr>
    </p:bg>
    <p:spTree>
      <p:nvGrpSpPr>
        <p:cNvPr id="1" name=""/>
        <p:cNvGrpSpPr/>
        <p:nvPr/>
      </p:nvGrpSpPr>
      <p:grpSpPr>
        <a:xfrm>
          <a:off x="0" y="0"/>
          <a:ext cx="0" cy="0"/>
          <a:chOff x="0" y="0"/>
          <a:chExt cx="0" cy="0"/>
        </a:xfrm>
      </p:grpSpPr>
      <p:sp>
        <p:nvSpPr>
          <p:cNvPr id="460"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61" name="We suggest 30 minutes for this activity.…"/>
          <p:cNvSpPr txBox="1"/>
          <p:nvPr>
            <p:ph type="body" sz="quarter" idx="21"/>
          </p:nvPr>
        </p:nvSpPr>
        <p:spPr>
          <a:xfrm>
            <a:off x="1273513" y="3473779"/>
            <a:ext cx="11580218" cy="2463801"/>
          </a:xfrm>
          <a:prstGeom prst="rect">
            <a:avLst/>
          </a:prstGeom>
        </p:spPr>
        <p:txBody>
          <a:bodyPr wrap="none" lIns="0" tIns="0" rIns="0" bIns="0" anchor="t">
            <a:spAutoFit/>
          </a:bodyPr>
          <a:lstStyle/>
          <a:p>
            <a:pPr marL="0" indent="0">
              <a:spcBef>
                <a:spcPts val="0"/>
              </a:spcBef>
              <a:buSzTx/>
              <a:buNone/>
              <a:defRPr sz="5100">
                <a:latin typeface="Helvetica"/>
                <a:ea typeface="Helvetica"/>
                <a:cs typeface="Helvetica"/>
                <a:sym typeface="Helvetica"/>
              </a:defRPr>
            </a:pPr>
            <a:r>
              <a:t>We suggest </a:t>
            </a:r>
            <a:r>
              <a:rPr b="1"/>
              <a:t>30 minutes</a:t>
            </a:r>
            <a:r>
              <a:t> for this activity. </a:t>
            </a:r>
          </a:p>
          <a:p>
            <a:pPr marL="0" indent="0">
              <a:spcBef>
                <a:spcPts val="0"/>
              </a:spcBef>
              <a:buSzTx/>
              <a:buNone/>
              <a:defRPr sz="5100">
                <a:latin typeface="Helvetica"/>
                <a:ea typeface="Helvetica"/>
                <a:cs typeface="Helvetica"/>
                <a:sym typeface="Helvetica"/>
              </a:defRPr>
            </a:pPr>
            <a:r>
              <a:t>How much time you spend is up to you!</a:t>
            </a:r>
          </a:p>
        </p:txBody>
      </p:sp>
      <p:sp>
        <p:nvSpPr>
          <p:cNvPr id="462" name="Introductio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Introduction</a:t>
            </a:r>
          </a:p>
        </p:txBody>
      </p:sp>
      <p:sp>
        <p:nvSpPr>
          <p:cNvPr id="463" name="Write before you talk. Write or sketch lots of your ideas on sticky notes before talking about them.  During discussions, capture the main points on sticky notes and post to the wall.…"/>
          <p:cNvSpPr txBox="1"/>
          <p:nvPr>
            <p:ph type="body" sz="quarter" idx="22"/>
          </p:nvPr>
        </p:nvSpPr>
        <p:spPr>
          <a:xfrm>
            <a:off x="1397603" y="5777437"/>
            <a:ext cx="8756337" cy="50800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Write before you talk. </a:t>
            </a:r>
            <a:r>
              <a:t>Write or sketch lots of your ideas on sticky notes </a:t>
            </a:r>
            <a:r>
              <a:rPr i="1"/>
              <a:t>before</a:t>
            </a:r>
            <a:r>
              <a:t> talking about them. </a:t>
            </a:r>
            <a:br/>
            <a:r>
              <a:t>During discussions, capture the main points on sticky notes and post to the wall.</a:t>
            </a:r>
          </a:p>
          <a:p>
            <a:pPr lvl="1" marL="330200" marR="55562" indent="-330200" defTabSz="1244600">
              <a:spcBef>
                <a:spcPts val="2000"/>
              </a:spcBef>
              <a:buClr>
                <a:schemeClr val="accent1"/>
              </a:buClr>
              <a:buSzPct val="100000"/>
              <a:defRPr spc="-59" sz="3000">
                <a:uFill>
                  <a:solidFill>
                    <a:srgbClr val="424242"/>
                  </a:solidFill>
                </a:uFill>
                <a:latin typeface="Helvetica"/>
                <a:ea typeface="Helvetica"/>
                <a:cs typeface="Helvetica"/>
                <a:sym typeface="Helvetica"/>
              </a:defRPr>
            </a:pPr>
            <a:r>
              <a:rPr b="1"/>
              <a:t>There are no bad ideas. </a:t>
            </a:r>
            <a:r>
              <a:t>Start big—diverge to get everyone’s ideas out there. Remix to discuss, cluster, and seek patterns. Then converge to determine the strongest ideas.</a:t>
            </a:r>
          </a:p>
          <a:p>
            <a:pPr lvl="1" marL="330200" marR="55562" indent="-330200" defTabSz="1244600">
              <a:spcBef>
                <a:spcPts val="2000"/>
              </a:spcBef>
              <a:buClr>
                <a:schemeClr val="accent1"/>
              </a:buClr>
              <a:buSzPct val="100000"/>
              <a:defRPr spc="-59" sz="3000">
                <a:uFill>
                  <a:solidFill>
                    <a:srgbClr val="424242"/>
                  </a:solidFill>
                </a:uFill>
                <a:latin typeface="Helvetica"/>
                <a:ea typeface="Helvetica"/>
                <a:cs typeface="Helvetica"/>
                <a:sym typeface="Helvetica"/>
              </a:defRPr>
            </a:pPr>
            <a:r>
              <a:rPr b="1"/>
              <a:t>Stay focused on your users. </a:t>
            </a:r>
            <a:r>
              <a:t>Tell stories about users to keep them at the center of your attention. </a:t>
            </a:r>
          </a:p>
        </p:txBody>
      </p:sp>
      <p:sp>
        <p:nvSpPr>
          <p:cNvPr id="464" name="Everyone participates. Everyone has a Sharpie, everyone has a pad of sticky notes.…"/>
          <p:cNvSpPr txBox="1"/>
          <p:nvPr>
            <p:ph type="body" sz="quarter" idx="23"/>
          </p:nvPr>
        </p:nvSpPr>
        <p:spPr>
          <a:xfrm>
            <a:off x="11364639" y="5777437"/>
            <a:ext cx="9175405" cy="48768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Everyone participates. </a:t>
            </a:r>
            <a:r>
              <a:t>Everyone has a Sharpie, everyone has a pad of sticky notes.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Stay engaged. </a:t>
            </a:r>
            <a:r>
              <a:t>Avoid side conversations. Use a parking lot to capture issues that are off-topic.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Start on time, stay on time. </a:t>
            </a:r>
            <a:r>
              <a:t>To meet our goals, we need to watch the clock and stick to the plan.</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Yes, and… </a:t>
            </a:r>
            <a:r>
              <a:t>It’s easy to play the devil’s advocate. Instead of dismissing the ideas that your teammates suggest, push yourself to build on them. </a:t>
            </a:r>
          </a:p>
        </p:txBody>
      </p:sp>
      <p:sp>
        <p:nvSpPr>
          <p:cNvPr id="46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466"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467" name="As-Is Scenario Map"/>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As-Is Scenario Map</a:t>
            </a:r>
          </a:p>
        </p:txBody>
      </p:sp>
      <p:sp>
        <p:nvSpPr>
          <p:cNvPr id="468" name="Intro"/>
          <p:cNvSpPr txBox="1"/>
          <p:nvPr/>
        </p:nvSpPr>
        <p:spPr>
          <a:xfrm>
            <a:off x="6996983" y="11952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Intro</a:t>
            </a:r>
          </a:p>
        </p:txBody>
      </p:sp>
      <p:sp>
        <p:nvSpPr>
          <p:cNvPr id="469" name="Setup"/>
          <p:cNvSpPr txBox="1"/>
          <p:nvPr/>
        </p:nvSpPr>
        <p:spPr>
          <a:xfrm>
            <a:off x="8448009" y="1195220"/>
            <a:ext cx="119270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Setup</a:t>
            </a:r>
          </a:p>
        </p:txBody>
      </p:sp>
      <p:sp>
        <p:nvSpPr>
          <p:cNvPr id="470" name="Brainstorm"/>
          <p:cNvSpPr txBox="1"/>
          <p:nvPr/>
        </p:nvSpPr>
        <p:spPr>
          <a:xfrm>
            <a:off x="10159927" y="1195220"/>
            <a:ext cx="184713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Brainstorm</a:t>
            </a:r>
          </a:p>
        </p:txBody>
      </p:sp>
      <p:sp>
        <p:nvSpPr>
          <p:cNvPr id="471" name="Cluster"/>
          <p:cNvSpPr txBox="1"/>
          <p:nvPr/>
        </p:nvSpPr>
        <p:spPr>
          <a:xfrm>
            <a:off x="12526274" y="1195220"/>
            <a:ext cx="119270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Cluster</a:t>
            </a:r>
          </a:p>
        </p:txBody>
      </p:sp>
      <p:sp>
        <p:nvSpPr>
          <p:cNvPr id="472" name="Identify"/>
          <p:cNvSpPr txBox="1"/>
          <p:nvPr/>
        </p:nvSpPr>
        <p:spPr>
          <a:xfrm>
            <a:off x="14238191" y="1195220"/>
            <a:ext cx="1304711"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Identify</a:t>
            </a:r>
          </a:p>
        </p:txBody>
      </p:sp>
      <p:sp>
        <p:nvSpPr>
          <p:cNvPr id="473" name="Playback"/>
          <p:cNvSpPr txBox="1"/>
          <p:nvPr/>
        </p:nvSpPr>
        <p:spPr>
          <a:xfrm>
            <a:off x="16065870" y="1195220"/>
            <a:ext cx="153784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252525"/>
                </a:solidFill>
                <a:latin typeface="Helvetica"/>
                <a:ea typeface="Helvetica"/>
                <a:cs typeface="Helvetica"/>
                <a:sym typeface="Helvetica"/>
              </a:defRPr>
            </a:lvl1pPr>
          </a:lstStyle>
          <a:p>
            <a:pPr/>
            <a:r>
              <a:t>Playback</a:t>
            </a:r>
          </a:p>
        </p:txBody>
      </p:sp>
      <p:sp>
        <p:nvSpPr>
          <p:cNvPr id="4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eflection Title on Black">
    <p:spTree>
      <p:nvGrpSpPr>
        <p:cNvPr id="1" name=""/>
        <p:cNvGrpSpPr/>
        <p:nvPr/>
      </p:nvGrpSpPr>
      <p:grpSpPr>
        <a:xfrm>
          <a:off x="0" y="0"/>
          <a:ext cx="0" cy="0"/>
          <a:chOff x="0" y="0"/>
          <a:chExt cx="0" cy="0"/>
        </a:xfrm>
      </p:grpSpPr>
      <p:sp>
        <p:nvSpPr>
          <p:cNvPr id="39"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 </a:t>
            </a:r>
            <a:r>
              <a:t>© 2018 IBM Corporation</a:t>
            </a:r>
          </a:p>
        </p:txBody>
      </p:sp>
      <p:sp>
        <p:nvSpPr>
          <p:cNvPr id="40" name="Reflective…"/>
          <p:cNvSpPr txBox="1"/>
          <p:nvPr>
            <p:ph type="body" sz="quarter" idx="21"/>
          </p:nvPr>
        </p:nvSpPr>
        <p:spPr>
          <a:xfrm>
            <a:off x="1273344" y="7321877"/>
            <a:ext cx="4874433"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Reflective </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41"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42" name="Square"/>
          <p:cNvSpPr/>
          <p:nvPr/>
        </p:nvSpPr>
        <p:spPr>
          <a:xfrm rot="21598394">
            <a:off x="15169495" y="-546278"/>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3" name="Square"/>
          <p:cNvSpPr/>
          <p:nvPr/>
        </p:nvSpPr>
        <p:spPr>
          <a:xfrm rot="19796265">
            <a:off x="14341941" y="-972124"/>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4" name="Square"/>
          <p:cNvSpPr/>
          <p:nvPr/>
        </p:nvSpPr>
        <p:spPr>
          <a:xfrm rot="1798779">
            <a:off x="15169495" y="-239305"/>
            <a:ext cx="15011756" cy="15011756"/>
          </a:xfrm>
          <a:prstGeom prst="rect">
            <a:avLst/>
          </a:prstGeom>
          <a:solidFill>
            <a:schemeClr val="accent1">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5"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servation Title">
    <p:bg>
      <p:bgPr>
        <a:solidFill>
          <a:srgbClr val="FFFFFF"/>
        </a:solidFill>
      </p:bgPr>
    </p:bg>
    <p:spTree>
      <p:nvGrpSpPr>
        <p:cNvPr id="1" name=""/>
        <p:cNvGrpSpPr/>
        <p:nvPr/>
      </p:nvGrpSpPr>
      <p:grpSpPr>
        <a:xfrm>
          <a:off x="0" y="0"/>
          <a:ext cx="0" cy="0"/>
          <a:chOff x="0" y="0"/>
          <a:chExt cx="0" cy="0"/>
        </a:xfrm>
      </p:grpSpPr>
      <p:sp>
        <p:nvSpPr>
          <p:cNvPr id="53" name="Observation…"/>
          <p:cNvSpPr txBox="1"/>
          <p:nvPr>
            <p:ph type="body" sz="quarter" idx="21"/>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Observation</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54"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55" name="Circle"/>
          <p:cNvSpPr/>
          <p:nvPr/>
        </p:nvSpPr>
        <p:spPr>
          <a:xfrm>
            <a:off x="12260298" y="-5529527"/>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6" name="Circle"/>
          <p:cNvSpPr/>
          <p:nvPr/>
        </p:nvSpPr>
        <p:spPr>
          <a:xfrm>
            <a:off x="19397698" y="-1028295"/>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7" name="Circle"/>
          <p:cNvSpPr/>
          <p:nvPr/>
        </p:nvSpPr>
        <p:spPr>
          <a:xfrm>
            <a:off x="12260298" y="5084638"/>
            <a:ext cx="15772590" cy="15772591"/>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8"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 </a:t>
            </a:r>
            <a:r>
              <a:t>August 23, 2018</a:t>
            </a:r>
            <a:r>
              <a:rPr>
                <a:solidFill>
                  <a:schemeClr val="accent4">
                    <a:hueOff val="-461056"/>
                    <a:satOff val="4338"/>
                    <a:lumOff val="-10225"/>
                  </a:schemeClr>
                </a:solidFill>
              </a:rPr>
              <a:t> • </a:t>
            </a:r>
            <a:r>
              <a:t>© 2018 IBM Corporation</a:t>
            </a:r>
          </a:p>
        </p:txBody>
      </p:sp>
      <p:pic>
        <p:nvPicPr>
          <p:cNvPr id="59" name="Image" descr="Image"/>
          <p:cNvPicPr>
            <a:picLocks noChangeAspect="1"/>
          </p:cNvPicPr>
          <p:nvPr/>
        </p:nvPicPr>
        <p:blipFill>
          <a:blip r:embed="rId2">
            <a:extLst/>
          </a:blip>
          <a:stretch>
            <a:fillRect/>
          </a:stretch>
        </p:blipFill>
        <p:spPr>
          <a:xfrm>
            <a:off x="1329918" y="745196"/>
            <a:ext cx="1811510" cy="1512464"/>
          </a:xfrm>
          <a:prstGeom prst="rect">
            <a:avLst/>
          </a:prstGeom>
          <a:ln w="12700">
            <a:miter lim="400000"/>
          </a:ln>
        </p:spPr>
      </p:pic>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
    <p:bg>
      <p:bgPr>
        <a:solidFill>
          <a:srgbClr val="FFFFFF"/>
        </a:solidFill>
      </p:bgPr>
    </p:bg>
    <p:spTree>
      <p:nvGrpSpPr>
        <p:cNvPr id="1" name=""/>
        <p:cNvGrpSpPr/>
        <p:nvPr/>
      </p:nvGrpSpPr>
      <p:grpSpPr>
        <a:xfrm>
          <a:off x="0" y="0"/>
          <a:ext cx="0" cy="0"/>
          <a:chOff x="0" y="0"/>
          <a:chExt cx="0" cy="0"/>
        </a:xfrm>
      </p:grpSpPr>
      <p:sp>
        <p:nvSpPr>
          <p:cNvPr id="67" name="Enterprise Design Thinking Toolkit © 2021 IBM Corporation"/>
          <p:cNvSpPr txBox="1"/>
          <p:nvPr/>
        </p:nvSpPr>
        <p:spPr>
          <a:xfrm>
            <a:off x="1274233" y="12856633"/>
            <a:ext cx="466371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1400">
                <a:latin typeface="Helvetica"/>
                <a:ea typeface="Helvetica"/>
                <a:cs typeface="Helvetica"/>
                <a:sym typeface="Helvetica"/>
              </a:defRPr>
            </a:lvl1pPr>
          </a:lstStyle>
          <a:p>
            <a:pPr/>
            <a:r>
              <a:t>Enterprise Design Thinking Toolkit © 2021 IBM Corporation</a:t>
            </a:r>
          </a:p>
        </p:txBody>
      </p:sp>
      <p:sp>
        <p:nvSpPr>
          <p:cNvPr id="68" name="Making…"/>
          <p:cNvSpPr txBox="1"/>
          <p:nvPr>
            <p:ph type="body" sz="quarter" idx="21"/>
          </p:nvPr>
        </p:nvSpPr>
        <p:spPr>
          <a:xfrm>
            <a:off x="1273344" y="7321877"/>
            <a:ext cx="3659127"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Making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69"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70" name="Triangle"/>
          <p:cNvSpPr/>
          <p:nvPr/>
        </p:nvSpPr>
        <p:spPr>
          <a:xfrm>
            <a:off x="11657934" y="-457059"/>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71" name="Triangle"/>
          <p:cNvSpPr/>
          <p:nvPr/>
        </p:nvSpPr>
        <p:spPr>
          <a:xfrm>
            <a:off x="10703862" y="-8432659"/>
            <a:ext cx="15802681"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72" name="Triangle"/>
          <p:cNvSpPr/>
          <p:nvPr/>
        </p:nvSpPr>
        <p:spPr>
          <a:xfrm>
            <a:off x="16534734" y="-2006286"/>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pic>
        <p:nvPicPr>
          <p:cNvPr id="73" name="Image" descr="Image"/>
          <p:cNvPicPr>
            <a:picLocks noChangeAspect="1"/>
          </p:cNvPicPr>
          <p:nvPr/>
        </p:nvPicPr>
        <p:blipFill>
          <a:blip r:embed="rId2">
            <a:extLst/>
          </a:blip>
          <a:stretch>
            <a:fillRect/>
          </a:stretch>
        </p:blipFill>
        <p:spPr>
          <a:xfrm>
            <a:off x="1329918" y="745196"/>
            <a:ext cx="1811510" cy="1512464"/>
          </a:xfrm>
          <a:prstGeom prst="rect">
            <a:avLst/>
          </a:prstGeom>
          <a:ln w="12700">
            <a:miter lim="400000"/>
          </a:ln>
        </p:spPr>
      </p:pic>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eflection Title ">
    <p:bg>
      <p:bgPr>
        <a:solidFill>
          <a:srgbClr val="FFFFFF"/>
        </a:solidFill>
      </p:bgPr>
    </p:bg>
    <p:spTree>
      <p:nvGrpSpPr>
        <p:cNvPr id="1" name=""/>
        <p:cNvGrpSpPr/>
        <p:nvPr/>
      </p:nvGrpSpPr>
      <p:grpSpPr>
        <a:xfrm>
          <a:off x="0" y="0"/>
          <a:ext cx="0" cy="0"/>
          <a:chOff x="0" y="0"/>
          <a:chExt cx="0" cy="0"/>
        </a:xfrm>
      </p:grpSpPr>
      <p:sp>
        <p:nvSpPr>
          <p:cNvPr id="81"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lumOff val="-13575"/>
                  </a:schemeClr>
                </a:solidFill>
              </a:rPr>
              <a:t> • </a:t>
            </a:r>
            <a:r>
              <a:t>August 23, 2018 </a:t>
            </a:r>
            <a:r>
              <a:rPr>
                <a:solidFill>
                  <a:schemeClr val="accent1">
                    <a:lumOff val="-13575"/>
                  </a:schemeClr>
                </a:solidFill>
              </a:rPr>
              <a:t>•</a:t>
            </a:r>
            <a:r>
              <a:t> © 2018 IBM Corporation</a:t>
            </a:r>
          </a:p>
        </p:txBody>
      </p:sp>
      <p:sp>
        <p:nvSpPr>
          <p:cNvPr id="82" name="Reflective…"/>
          <p:cNvSpPr txBox="1"/>
          <p:nvPr>
            <p:ph type="body" sz="quarter" idx="21"/>
          </p:nvPr>
        </p:nvSpPr>
        <p:spPr>
          <a:xfrm>
            <a:off x="1273344" y="7321877"/>
            <a:ext cx="4874433"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Reflective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83"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84" name="Square"/>
          <p:cNvSpPr/>
          <p:nvPr/>
        </p:nvSpPr>
        <p:spPr>
          <a:xfrm rot="21598394">
            <a:off x="15169495" y="-546278"/>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85" name="Square"/>
          <p:cNvSpPr/>
          <p:nvPr/>
        </p:nvSpPr>
        <p:spPr>
          <a:xfrm rot="19796265">
            <a:off x="14341941" y="-972124"/>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86" name="Square"/>
          <p:cNvSpPr/>
          <p:nvPr/>
        </p:nvSpPr>
        <p:spPr>
          <a:xfrm rot="1798779">
            <a:off x="15169495" y="-239305"/>
            <a:ext cx="15011756" cy="15011756"/>
          </a:xfrm>
          <a:prstGeom prst="rect">
            <a:avLst/>
          </a:prstGeom>
          <a:solidFill>
            <a:schemeClr val="accent1">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pic>
        <p:nvPicPr>
          <p:cNvPr id="87" name="Image" descr="Image"/>
          <p:cNvPicPr>
            <a:picLocks noChangeAspect="1"/>
          </p:cNvPicPr>
          <p:nvPr/>
        </p:nvPicPr>
        <p:blipFill>
          <a:blip r:embed="rId2">
            <a:extLst/>
          </a:blip>
          <a:stretch>
            <a:fillRect/>
          </a:stretch>
        </p:blipFill>
        <p:spPr>
          <a:xfrm>
            <a:off x="1329918" y="745196"/>
            <a:ext cx="1811510" cy="1512464"/>
          </a:xfrm>
          <a:prstGeom prst="rect">
            <a:avLst/>
          </a:prstGeom>
          <a:ln w="12700">
            <a:miter lim="400000"/>
          </a:ln>
        </p:spPr>
      </p:pic>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Photo">
    <p:bg>
      <p:bgPr>
        <a:solidFill>
          <a:srgbClr val="FFFFFF"/>
        </a:solidFill>
      </p:bgPr>
    </p:bg>
    <p:spTree>
      <p:nvGrpSpPr>
        <p:cNvPr id="1" name=""/>
        <p:cNvGrpSpPr/>
        <p:nvPr/>
      </p:nvGrpSpPr>
      <p:grpSpPr>
        <a:xfrm>
          <a:off x="0" y="0"/>
          <a:ext cx="0" cy="0"/>
          <a:chOff x="0" y="0"/>
          <a:chExt cx="0" cy="0"/>
        </a:xfrm>
      </p:grpSpPr>
      <p:sp>
        <p:nvSpPr>
          <p:cNvPr id="95" name="Image"/>
          <p:cNvSpPr/>
          <p:nvPr>
            <p:ph type="pic" idx="21"/>
          </p:nvPr>
        </p:nvSpPr>
        <p:spPr>
          <a:xfrm>
            <a:off x="6870402" y="1533"/>
            <a:ext cx="24384001" cy="13712934"/>
          </a:xfrm>
          <a:prstGeom prst="rect">
            <a:avLst/>
          </a:prstGeom>
        </p:spPr>
        <p:txBody>
          <a:bodyPr lIns="91439" tIns="45719" rIns="91439" bIns="45719" anchor="t">
            <a:noAutofit/>
          </a:bodyPr>
          <a:lstStyle/>
          <a:p>
            <a:pPr/>
          </a:p>
        </p:txBody>
      </p:sp>
      <p:sp>
        <p:nvSpPr>
          <p:cNvPr id="96" name="Circle"/>
          <p:cNvSpPr/>
          <p:nvPr/>
        </p:nvSpPr>
        <p:spPr>
          <a:xfrm>
            <a:off x="-7192110" y="-1511168"/>
            <a:ext cx="18059136" cy="18059136"/>
          </a:xfrm>
          <a:prstGeom prst="ellipse">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97" name="Observation…"/>
          <p:cNvSpPr txBox="1"/>
          <p:nvPr>
            <p:ph type="body" sz="quarter" idx="22"/>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Observation</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98"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pic>
        <p:nvPicPr>
          <p:cNvPr id="99" name="Image" descr="Image"/>
          <p:cNvPicPr>
            <a:picLocks noChangeAspect="1"/>
          </p:cNvPicPr>
          <p:nvPr/>
        </p:nvPicPr>
        <p:blipFill>
          <a:blip r:embed="rId2">
            <a:extLst/>
          </a:blip>
          <a:stretch>
            <a:fillRect/>
          </a:stretch>
        </p:blipFill>
        <p:spPr>
          <a:xfrm>
            <a:off x="1329918" y="681696"/>
            <a:ext cx="1811510" cy="1512464"/>
          </a:xfrm>
          <a:prstGeom prst="rect">
            <a:avLst/>
          </a:prstGeom>
          <a:ln w="12700">
            <a:miter lim="400000"/>
          </a:ln>
        </p:spPr>
      </p:pic>
      <p:sp>
        <p:nvSpPr>
          <p:cNvPr id="100"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chemeClr val="accent4">
                    <a:hueOff val="-461056"/>
                    <a:satOff val="4338"/>
                    <a:lumOff val="-10225"/>
                  </a:schemeClr>
                </a:solidFill>
              </a:rPr>
              <a:t>• </a:t>
            </a:r>
            <a:r>
              <a:t>August 23, 2018 </a:t>
            </a:r>
            <a:r>
              <a:rPr>
                <a:solidFill>
                  <a:schemeClr val="accent4">
                    <a:hueOff val="-461056"/>
                    <a:satOff val="4338"/>
                    <a:lumOff val="-10225"/>
                  </a:schemeClr>
                </a:solidFill>
              </a:rPr>
              <a:t>• </a:t>
            </a:r>
            <a:r>
              <a:t>© 2018 IBM Corporation</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Photo">
    <p:bg>
      <p:bgPr>
        <a:solidFill>
          <a:srgbClr val="FFFFFF"/>
        </a:solidFill>
      </p:bgPr>
    </p:bg>
    <p:spTree>
      <p:nvGrpSpPr>
        <p:cNvPr id="1" name=""/>
        <p:cNvGrpSpPr/>
        <p:nvPr/>
      </p:nvGrpSpPr>
      <p:grpSpPr>
        <a:xfrm>
          <a:off x="0" y="0"/>
          <a:ext cx="0" cy="0"/>
          <a:chOff x="0" y="0"/>
          <a:chExt cx="0" cy="0"/>
        </a:xfrm>
      </p:grpSpPr>
      <p:sp>
        <p:nvSpPr>
          <p:cNvPr id="108" name="Activity_red.jpg"/>
          <p:cNvSpPr/>
          <p:nvPr>
            <p:ph type="pic" idx="21"/>
          </p:nvPr>
        </p:nvSpPr>
        <p:spPr>
          <a:xfrm>
            <a:off x="4077777" y="-1889059"/>
            <a:ext cx="27069719" cy="16922089"/>
          </a:xfrm>
          <a:prstGeom prst="rect">
            <a:avLst/>
          </a:prstGeom>
        </p:spPr>
        <p:txBody>
          <a:bodyPr lIns="91439" tIns="45719" rIns="91439" bIns="45719" anchor="t">
            <a:noAutofit/>
          </a:bodyPr>
          <a:lstStyle/>
          <a:p>
            <a:pPr/>
          </a:p>
        </p:txBody>
      </p:sp>
      <p:sp>
        <p:nvSpPr>
          <p:cNvPr id="109" name="Triangle"/>
          <p:cNvSpPr/>
          <p:nvPr>
            <p:ph type="body" idx="22"/>
          </p:nvPr>
        </p:nvSpPr>
        <p:spPr>
          <a:xfrm>
            <a:off x="-10470826" y="-7213841"/>
            <a:ext cx="23488995" cy="21131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effectLst>
            <a:outerShdw sx="100000" sy="100000" kx="0" ky="0" algn="b" rotWithShape="0" blurRad="317500" dist="25400" dir="5400000">
              <a:srgbClr val="000000">
                <a:alpha val="11250"/>
              </a:srgbClr>
            </a:outerShdw>
          </a:effectLst>
        </p:spPr>
        <p:txBody>
          <a:bodyPr lIns="0" tIns="0" rIns="0" bIns="0">
            <a:noAutofit/>
          </a:bodyPr>
          <a:lstStyle/>
          <a:p>
            <a:pPr marL="0" indent="0" algn="ctr">
              <a:spcBef>
                <a:spcPts val="0"/>
              </a:spcBef>
              <a:buSzTx/>
              <a:buNone/>
              <a:defRPr sz="3200">
                <a:solidFill>
                  <a:srgbClr val="FFFFFF"/>
                </a:solidFill>
                <a:latin typeface="+mn-lt"/>
                <a:ea typeface="+mn-ea"/>
                <a:cs typeface="+mn-cs"/>
                <a:sym typeface="Helvetica Neue Medium"/>
              </a:defRPr>
            </a:pPr>
          </a:p>
        </p:txBody>
      </p:sp>
      <p:sp>
        <p:nvSpPr>
          <p:cNvPr id="110" name="Image"/>
          <p:cNvSpPr/>
          <p:nvPr>
            <p:ph type="pic" sz="quarter" idx="23"/>
          </p:nvPr>
        </p:nvSpPr>
        <p:spPr>
          <a:xfrm>
            <a:off x="1329918" y="681696"/>
            <a:ext cx="1811510" cy="1512464"/>
          </a:xfrm>
          <a:prstGeom prst="rect">
            <a:avLst/>
          </a:prstGeom>
        </p:spPr>
        <p:txBody>
          <a:bodyPr lIns="91439" tIns="45719" rIns="91439" bIns="45719" anchor="t">
            <a:noAutofit/>
          </a:bodyPr>
          <a:lstStyle/>
          <a:p>
            <a:pPr/>
          </a:p>
        </p:txBody>
      </p:sp>
      <p:sp>
        <p:nvSpPr>
          <p:cNvPr id="111" name="Making…"/>
          <p:cNvSpPr txBox="1"/>
          <p:nvPr>
            <p:ph type="body" sz="quarter" idx="24"/>
          </p:nvPr>
        </p:nvSpPr>
        <p:spPr>
          <a:xfrm>
            <a:off x="1273344" y="7321877"/>
            <a:ext cx="3659127"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Making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112" name="TOOLKIT"/>
          <p:cNvSpPr txBox="1"/>
          <p:nvPr>
            <p:ph type="body" sz="quarter" idx="25"/>
          </p:nvPr>
        </p:nvSpPr>
        <p:spPr>
          <a:xfrm>
            <a:off x="1374022" y="7120522"/>
            <a:ext cx="986706" cy="279401"/>
          </a:xfrm>
          <a:prstGeom prst="rect">
            <a:avLst/>
          </a:prstGeom>
        </p:spPr>
        <p:txBody>
          <a:bodyPr wrap="none" lIns="0" tIns="0" rIns="0" bIns="0" anchor="t">
            <a:spAutoFit/>
          </a:bodyPr>
          <a:lstStyle>
            <a:lvl1pPr marL="0" indent="0">
              <a:lnSpc>
                <a:spcPct val="90000"/>
              </a:lnSpc>
              <a:spcBef>
                <a:spcPts val="0"/>
              </a:spcBef>
              <a:buSzTx/>
              <a:buNone/>
              <a:defRPr sz="1800">
                <a:latin typeface="Helvetica"/>
                <a:ea typeface="Helvetica"/>
                <a:cs typeface="Helvetica"/>
                <a:sym typeface="Helvetica"/>
              </a:defRPr>
            </a:lvl1pPr>
          </a:lstStyle>
          <a:p>
            <a:pPr/>
            <a:r>
              <a:t>TOOLKIT</a:t>
            </a:r>
          </a:p>
        </p:txBody>
      </p:sp>
      <p:sp>
        <p:nvSpPr>
          <p:cNvPr id="113"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a:t>
            </a:r>
            <a:r>
              <a:t> © 2018 IBM Corporation</a:t>
            </a: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Photo">
    <p:bg>
      <p:bgPr>
        <a:solidFill>
          <a:srgbClr val="FFFFFF"/>
        </a:solidFill>
      </p:bgPr>
    </p:bg>
    <p:spTree>
      <p:nvGrpSpPr>
        <p:cNvPr id="1" name=""/>
        <p:cNvGrpSpPr/>
        <p:nvPr/>
      </p:nvGrpSpPr>
      <p:grpSpPr>
        <a:xfrm>
          <a:off x="0" y="0"/>
          <a:ext cx="0" cy="0"/>
          <a:chOff x="0" y="0"/>
          <a:chExt cx="0" cy="0"/>
        </a:xfrm>
      </p:grpSpPr>
      <p:sp>
        <p:nvSpPr>
          <p:cNvPr id="121" name="Activity_blue.jpg"/>
          <p:cNvSpPr/>
          <p:nvPr>
            <p:ph type="pic" idx="21"/>
          </p:nvPr>
        </p:nvSpPr>
        <p:spPr>
          <a:xfrm>
            <a:off x="4790557" y="-1125583"/>
            <a:ext cx="24262061" cy="15166938"/>
          </a:xfrm>
          <a:prstGeom prst="rect">
            <a:avLst/>
          </a:prstGeom>
        </p:spPr>
        <p:txBody>
          <a:bodyPr lIns="91439" tIns="45719" rIns="91439" bIns="45719" anchor="t">
            <a:noAutofit/>
          </a:bodyPr>
          <a:lstStyle/>
          <a:p>
            <a:pPr/>
          </a:p>
        </p:txBody>
      </p:sp>
      <p:sp>
        <p:nvSpPr>
          <p:cNvPr id="122" name="Square"/>
          <p:cNvSpPr/>
          <p:nvPr/>
        </p:nvSpPr>
        <p:spPr>
          <a:xfrm rot="20598120">
            <a:off x="-6515365" y="-522463"/>
            <a:ext cx="15578072" cy="15578072"/>
          </a:xfrm>
          <a:prstGeom prst="rect">
            <a:avLst/>
          </a:prstGeom>
          <a:solidFill>
            <a:srgbClr val="FFFFFF"/>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123"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124" name="Image"/>
          <p:cNvSpPr/>
          <p:nvPr>
            <p:ph type="pic" sz="quarter" idx="22"/>
          </p:nvPr>
        </p:nvSpPr>
        <p:spPr>
          <a:xfrm>
            <a:off x="1329918" y="681696"/>
            <a:ext cx="1811510" cy="1512464"/>
          </a:xfrm>
          <a:prstGeom prst="rect">
            <a:avLst/>
          </a:prstGeom>
        </p:spPr>
        <p:txBody>
          <a:bodyPr lIns="91439" tIns="45719" rIns="91439" bIns="45719" anchor="t">
            <a:noAutofit/>
          </a:bodyPr>
          <a:lstStyle/>
          <a:p>
            <a:pPr/>
          </a:p>
        </p:txBody>
      </p:sp>
      <p:sp>
        <p:nvSpPr>
          <p:cNvPr id="12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126" name="Reflective…"/>
          <p:cNvSpPr txBox="1"/>
          <p:nvPr/>
        </p:nvSpPr>
        <p:spPr>
          <a:xfrm>
            <a:off x="1273344" y="7321877"/>
            <a:ext cx="4874433" cy="2364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ct val="90000"/>
              </a:lnSpc>
              <a:defRPr b="0" sz="8200">
                <a:latin typeface="Helvetica"/>
                <a:ea typeface="Helvetica"/>
                <a:cs typeface="Helvetica"/>
                <a:sym typeface="Helvetica"/>
              </a:defRPr>
            </a:pPr>
            <a:r>
              <a:t>Reflective </a:t>
            </a:r>
          </a:p>
          <a:p>
            <a:pPr algn="l">
              <a:lnSpc>
                <a:spcPct val="90000"/>
              </a:lnSpc>
              <a:defRPr b="0" sz="8200">
                <a:latin typeface="Helvetica"/>
                <a:ea typeface="Helvetica"/>
                <a:cs typeface="Helvetica"/>
                <a:sym typeface="Helvetica"/>
              </a:defRPr>
            </a:pPr>
            <a:r>
              <a:t>Activity</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3" name="Circle"/>
          <p:cNvSpPr/>
          <p:nvPr/>
        </p:nvSpPr>
        <p:spPr>
          <a:xfrm>
            <a:off x="12260298" y="-5529527"/>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 name="Circle"/>
          <p:cNvSpPr/>
          <p:nvPr/>
        </p:nvSpPr>
        <p:spPr>
          <a:xfrm>
            <a:off x="19397698" y="-1028295"/>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 name="Circle"/>
          <p:cNvSpPr/>
          <p:nvPr/>
        </p:nvSpPr>
        <p:spPr>
          <a:xfrm>
            <a:off x="12260298" y="5084638"/>
            <a:ext cx="15772590" cy="15772591"/>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4">
                    <a:hueOff val="-461056"/>
                    <a:satOff val="4338"/>
                    <a:lumOff val="-10225"/>
                  </a:schemeClr>
                </a:solidFill>
              </a:rPr>
              <a:t>•</a:t>
            </a:r>
            <a:r>
              <a:t> August 23, 2018 </a:t>
            </a:r>
            <a:r>
              <a:rPr>
                <a:solidFill>
                  <a:schemeClr val="accent4">
                    <a:hueOff val="-461056"/>
                    <a:satOff val="4338"/>
                    <a:lumOff val="-10225"/>
                  </a:schemeClr>
                </a:solidFill>
              </a:rPr>
              <a:t>• </a:t>
            </a:r>
            <a:r>
              <a:t>© 2018 IBM Corporation</a:t>
            </a:r>
          </a:p>
        </p:txBody>
      </p:sp>
      <p:sp>
        <p:nvSpPr>
          <p:cNvPr id="7"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8"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9"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jpeg"/><Relationship Id="rId3" Type="http://schemas.openxmlformats.org/officeDocument/2006/relationships/image" Target="../media/image1.png"/><Relationship Id="rId4" Type="http://schemas.openxmlformats.org/officeDocument/2006/relationships/hyperlink" Target="https://www.ibm.com/design/thinking/page/toolkit/activity/big-idea-vignettes" TargetMode="External"/><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9.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3" name="bigideacolor.jpg" descr="bigideacolor.jpg"/>
          <p:cNvPicPr>
            <a:picLocks noChangeAspect="1"/>
          </p:cNvPicPr>
          <p:nvPr/>
        </p:nvPicPr>
        <p:blipFill>
          <a:blip r:embed="rId2">
            <a:extLst/>
          </a:blip>
          <a:stretch>
            <a:fillRect/>
          </a:stretch>
        </p:blipFill>
        <p:spPr>
          <a:xfrm>
            <a:off x="3913980" y="-211371"/>
            <a:ext cx="21241829" cy="13927371"/>
          </a:xfrm>
          <a:prstGeom prst="rect">
            <a:avLst/>
          </a:prstGeom>
          <a:ln w="12700">
            <a:miter lim="400000"/>
          </a:ln>
        </p:spPr>
      </p:pic>
      <p:sp>
        <p:nvSpPr>
          <p:cNvPr id="484" name="Triangle"/>
          <p:cNvSpPr/>
          <p:nvPr>
            <p:ph type="body" idx="22"/>
          </p:nvPr>
        </p:nvSpPr>
        <p:spPr>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p:spPr>
        <p:txBody>
          <a:bodyPr/>
          <a:lstStyle/>
          <a:p>
            <a:pPr marL="0" indent="0" algn="ctr">
              <a:spcBef>
                <a:spcPts val="0"/>
              </a:spcBef>
              <a:buSzTx/>
              <a:buNone/>
              <a:defRPr sz="3200">
                <a:solidFill>
                  <a:srgbClr val="FFFFFF"/>
                </a:solidFill>
                <a:latin typeface="+mn-lt"/>
                <a:ea typeface="+mn-ea"/>
                <a:cs typeface="+mn-cs"/>
                <a:sym typeface="Helvetica Neue Medium"/>
              </a:defRPr>
            </a:pPr>
          </a:p>
        </p:txBody>
      </p:sp>
      <p:pic>
        <p:nvPicPr>
          <p:cNvPr id="485" name="Image" descr="Image"/>
          <p:cNvPicPr>
            <a:picLocks noChangeAspect="1"/>
          </p:cNvPicPr>
          <p:nvPr>
            <p:ph type="pic" idx="23"/>
          </p:nvPr>
        </p:nvPicPr>
        <p:blipFill>
          <a:blip r:embed="rId3">
            <a:extLst/>
          </a:blip>
          <a:stretch>
            <a:fillRect/>
          </a:stretch>
        </p:blipFill>
        <p:spPr>
          <a:xfrm>
            <a:off x="1301700" y="681696"/>
            <a:ext cx="1811510" cy="1512464"/>
          </a:xfrm>
          <a:prstGeom prst="rect">
            <a:avLst/>
          </a:prstGeom>
        </p:spPr>
      </p:pic>
      <p:sp>
        <p:nvSpPr>
          <p:cNvPr id="486" name="Ideación"/>
          <p:cNvSpPr txBox="1"/>
          <p:nvPr>
            <p:ph type="body" idx="24"/>
          </p:nvPr>
        </p:nvSpPr>
        <p:spPr>
          <a:xfrm>
            <a:off x="1301700" y="5721677"/>
            <a:ext cx="3949987" cy="1244601"/>
          </a:xfrm>
          <a:prstGeom prst="rect">
            <a:avLst/>
          </a:prstGeom>
        </p:spPr>
        <p:txBody>
          <a:bodyPr/>
          <a:lstStyle>
            <a:lvl1pPr marL="0" indent="0">
              <a:lnSpc>
                <a:spcPct val="90000"/>
              </a:lnSpc>
              <a:spcBef>
                <a:spcPts val="0"/>
              </a:spcBef>
              <a:buSzTx/>
              <a:buNone/>
              <a:defRPr sz="8200">
                <a:latin typeface="Helvetica"/>
                <a:ea typeface="Helvetica"/>
                <a:cs typeface="Helvetica"/>
                <a:sym typeface="Helvetica"/>
              </a:defRPr>
            </a:lvl1pPr>
          </a:lstStyle>
          <a:p>
            <a:pPr/>
            <a:r>
              <a:t>Ideación</a:t>
            </a:r>
          </a:p>
        </p:txBody>
      </p:sp>
      <p:sp>
        <p:nvSpPr>
          <p:cNvPr id="487" name="TOOLKIT"/>
          <p:cNvSpPr txBox="1"/>
          <p:nvPr>
            <p:ph type="body" idx="25"/>
          </p:nvPr>
        </p:nvSpPr>
        <p:spPr>
          <a:xfrm>
            <a:off x="1301700" y="5469522"/>
            <a:ext cx="986707" cy="279401"/>
          </a:xfrm>
          <a:prstGeom prst="rect">
            <a:avLst/>
          </a:prstGeom>
        </p:spPr>
        <p:txBody>
          <a:bodyPr/>
          <a:lstStyle/>
          <a:p>
            <a:pPr/>
            <a:r>
              <a:t>TOOLKIT</a:t>
            </a:r>
          </a:p>
        </p:txBody>
      </p:sp>
      <p:grpSp>
        <p:nvGrpSpPr>
          <p:cNvPr id="540" name="Group"/>
          <p:cNvGrpSpPr/>
          <p:nvPr/>
        </p:nvGrpSpPr>
        <p:grpSpPr>
          <a:xfrm>
            <a:off x="-309596" y="-313256"/>
            <a:ext cx="25003191" cy="14342512"/>
            <a:chOff x="0" y="0"/>
            <a:chExt cx="25003190" cy="14342509"/>
          </a:xfrm>
        </p:grpSpPr>
        <p:grpSp>
          <p:nvGrpSpPr>
            <p:cNvPr id="501" name="Group"/>
            <p:cNvGrpSpPr/>
            <p:nvPr/>
          </p:nvGrpSpPr>
          <p:grpSpPr>
            <a:xfrm>
              <a:off x="944595" y="0"/>
              <a:ext cx="23084333" cy="252085"/>
              <a:chOff x="0" y="0"/>
              <a:chExt cx="23084332" cy="252084"/>
            </a:xfrm>
          </p:grpSpPr>
          <p:sp>
            <p:nvSpPr>
              <p:cNvPr id="488" name="Line"/>
              <p:cNvSpPr/>
              <p:nvPr/>
            </p:nvSpPr>
            <p:spPr>
              <a:xfrm flipV="1">
                <a:off x="-1" y="0"/>
                <a:ext cx="2"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89" name="Line"/>
              <p:cNvSpPr/>
              <p:nvPr/>
            </p:nvSpPr>
            <p:spPr>
              <a:xfrm flipV="1">
                <a:off x="6259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0" name="Line"/>
              <p:cNvSpPr/>
              <p:nvPr/>
            </p:nvSpPr>
            <p:spPr>
              <a:xfrm flipV="1">
                <a:off x="51280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1" name="Line"/>
              <p:cNvSpPr/>
              <p:nvPr/>
            </p:nvSpPr>
            <p:spPr>
              <a:xfrm flipV="1">
                <a:off x="577071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2" name="Line"/>
              <p:cNvSpPr/>
              <p:nvPr/>
            </p:nvSpPr>
            <p:spPr>
              <a:xfrm flipV="1">
                <a:off x="63966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3" name="Line"/>
              <p:cNvSpPr/>
              <p:nvPr/>
            </p:nvSpPr>
            <p:spPr>
              <a:xfrm flipV="1">
                <a:off x="1090999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4" name="Line"/>
              <p:cNvSpPr/>
              <p:nvPr/>
            </p:nvSpPr>
            <p:spPr>
              <a:xfrm flipV="1">
                <a:off x="1155263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5" name="Line"/>
              <p:cNvSpPr/>
              <p:nvPr/>
            </p:nvSpPr>
            <p:spPr>
              <a:xfrm flipV="1">
                <a:off x="12178605"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6" name="Line"/>
              <p:cNvSpPr/>
              <p:nvPr/>
            </p:nvSpPr>
            <p:spPr>
              <a:xfrm flipV="1">
                <a:off x="166900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7" name="Line"/>
              <p:cNvSpPr/>
              <p:nvPr/>
            </p:nvSpPr>
            <p:spPr>
              <a:xfrm flipV="1">
                <a:off x="1733272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8" name="Line"/>
              <p:cNvSpPr/>
              <p:nvPr/>
            </p:nvSpPr>
            <p:spPr>
              <a:xfrm flipV="1">
                <a:off x="1795869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499" name="Line"/>
              <p:cNvSpPr/>
              <p:nvPr/>
            </p:nvSpPr>
            <p:spPr>
              <a:xfrm flipV="1">
                <a:off x="2245836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0" name="Line"/>
              <p:cNvSpPr/>
              <p:nvPr/>
            </p:nvSpPr>
            <p:spPr>
              <a:xfrm flipV="1">
                <a:off x="2308433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15" name="Group"/>
            <p:cNvGrpSpPr/>
            <p:nvPr/>
          </p:nvGrpSpPr>
          <p:grpSpPr>
            <a:xfrm>
              <a:off x="944595" y="14090425"/>
              <a:ext cx="23084333" cy="252085"/>
              <a:chOff x="0" y="0"/>
              <a:chExt cx="23084332" cy="252084"/>
            </a:xfrm>
          </p:grpSpPr>
          <p:sp>
            <p:nvSpPr>
              <p:cNvPr id="502" name="Line"/>
              <p:cNvSpPr/>
              <p:nvPr/>
            </p:nvSpPr>
            <p:spPr>
              <a:xfrm flipV="1">
                <a:off x="-1" y="0"/>
                <a:ext cx="2"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3" name="Line"/>
              <p:cNvSpPr/>
              <p:nvPr/>
            </p:nvSpPr>
            <p:spPr>
              <a:xfrm flipV="1">
                <a:off x="6259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4" name="Line"/>
              <p:cNvSpPr/>
              <p:nvPr/>
            </p:nvSpPr>
            <p:spPr>
              <a:xfrm flipV="1">
                <a:off x="51280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5" name="Line"/>
              <p:cNvSpPr/>
              <p:nvPr/>
            </p:nvSpPr>
            <p:spPr>
              <a:xfrm flipV="1">
                <a:off x="577071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6" name="Line"/>
              <p:cNvSpPr/>
              <p:nvPr/>
            </p:nvSpPr>
            <p:spPr>
              <a:xfrm flipV="1">
                <a:off x="63966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7" name="Line"/>
              <p:cNvSpPr/>
              <p:nvPr/>
            </p:nvSpPr>
            <p:spPr>
              <a:xfrm flipV="1">
                <a:off x="1090999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8" name="Line"/>
              <p:cNvSpPr/>
              <p:nvPr/>
            </p:nvSpPr>
            <p:spPr>
              <a:xfrm flipV="1">
                <a:off x="1155263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9" name="Line"/>
              <p:cNvSpPr/>
              <p:nvPr/>
            </p:nvSpPr>
            <p:spPr>
              <a:xfrm flipV="1">
                <a:off x="12178605"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0" name="Line"/>
              <p:cNvSpPr/>
              <p:nvPr/>
            </p:nvSpPr>
            <p:spPr>
              <a:xfrm flipV="1">
                <a:off x="166900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1" name="Line"/>
              <p:cNvSpPr/>
              <p:nvPr/>
            </p:nvSpPr>
            <p:spPr>
              <a:xfrm flipV="1">
                <a:off x="1733272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2" name="Line"/>
              <p:cNvSpPr/>
              <p:nvPr/>
            </p:nvSpPr>
            <p:spPr>
              <a:xfrm flipV="1">
                <a:off x="1795869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3" name="Line"/>
              <p:cNvSpPr/>
              <p:nvPr/>
            </p:nvSpPr>
            <p:spPr>
              <a:xfrm flipV="1">
                <a:off x="2245836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4" name="Line"/>
              <p:cNvSpPr/>
              <p:nvPr/>
            </p:nvSpPr>
            <p:spPr>
              <a:xfrm flipV="1">
                <a:off x="2308433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27" name="Group"/>
            <p:cNvGrpSpPr/>
            <p:nvPr/>
          </p:nvGrpSpPr>
          <p:grpSpPr>
            <a:xfrm>
              <a:off x="0" y="980218"/>
              <a:ext cx="254000" cy="12382073"/>
              <a:chOff x="0" y="0"/>
              <a:chExt cx="253999" cy="12382072"/>
            </a:xfrm>
          </p:grpSpPr>
          <p:sp>
            <p:nvSpPr>
              <p:cNvPr id="516" name="Line"/>
              <p:cNvSpPr/>
              <p:nvPr/>
            </p:nvSpPr>
            <p:spPr>
              <a:xfrm>
                <a:off x="0" y="0"/>
                <a:ext cx="254000" cy="0"/>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7" name="Line"/>
              <p:cNvSpPr/>
              <p:nvPr/>
            </p:nvSpPr>
            <p:spPr>
              <a:xfrm>
                <a:off x="0" y="626533"/>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8" name="Line"/>
              <p:cNvSpPr/>
              <p:nvPr/>
            </p:nvSpPr>
            <p:spPr>
              <a:xfrm>
                <a:off x="0" y="92336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9" name="Line"/>
              <p:cNvSpPr/>
              <p:nvPr/>
            </p:nvSpPr>
            <p:spPr>
              <a:xfrm>
                <a:off x="0" y="267637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0" name="Line"/>
              <p:cNvSpPr/>
              <p:nvPr/>
            </p:nvSpPr>
            <p:spPr>
              <a:xfrm>
                <a:off x="0" y="442939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1" name="Line"/>
              <p:cNvSpPr/>
              <p:nvPr/>
            </p:nvSpPr>
            <p:spPr>
              <a:xfrm>
                <a:off x="0" y="618240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2" name="Line"/>
              <p:cNvSpPr/>
              <p:nvPr/>
            </p:nvSpPr>
            <p:spPr>
              <a:xfrm>
                <a:off x="0" y="793541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3" name="Line"/>
              <p:cNvSpPr/>
              <p:nvPr/>
            </p:nvSpPr>
            <p:spPr>
              <a:xfrm>
                <a:off x="0" y="968843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4" name="Line"/>
              <p:cNvSpPr/>
              <p:nvPr/>
            </p:nvSpPr>
            <p:spPr>
              <a:xfrm>
                <a:off x="0" y="11441445"/>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5" name="Line"/>
              <p:cNvSpPr/>
              <p:nvPr/>
            </p:nvSpPr>
            <p:spPr>
              <a:xfrm>
                <a:off x="0" y="11755539"/>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6" name="Line"/>
              <p:cNvSpPr/>
              <p:nvPr/>
            </p:nvSpPr>
            <p:spPr>
              <a:xfrm>
                <a:off x="0" y="12382072"/>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39" name="Group"/>
            <p:cNvGrpSpPr/>
            <p:nvPr/>
          </p:nvGrpSpPr>
          <p:grpSpPr>
            <a:xfrm>
              <a:off x="24749190" y="980218"/>
              <a:ext cx="254001" cy="12382073"/>
              <a:chOff x="0" y="0"/>
              <a:chExt cx="253999" cy="12382072"/>
            </a:xfrm>
          </p:grpSpPr>
          <p:sp>
            <p:nvSpPr>
              <p:cNvPr id="528" name="Line"/>
              <p:cNvSpPr/>
              <p:nvPr/>
            </p:nvSpPr>
            <p:spPr>
              <a:xfrm>
                <a:off x="0" y="0"/>
                <a:ext cx="254000" cy="0"/>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9" name="Line"/>
              <p:cNvSpPr/>
              <p:nvPr/>
            </p:nvSpPr>
            <p:spPr>
              <a:xfrm>
                <a:off x="0" y="626533"/>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0" name="Line"/>
              <p:cNvSpPr/>
              <p:nvPr/>
            </p:nvSpPr>
            <p:spPr>
              <a:xfrm>
                <a:off x="0" y="92336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1" name="Line"/>
              <p:cNvSpPr/>
              <p:nvPr/>
            </p:nvSpPr>
            <p:spPr>
              <a:xfrm>
                <a:off x="0" y="267637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2" name="Line"/>
              <p:cNvSpPr/>
              <p:nvPr/>
            </p:nvSpPr>
            <p:spPr>
              <a:xfrm>
                <a:off x="0" y="442939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3" name="Line"/>
              <p:cNvSpPr/>
              <p:nvPr/>
            </p:nvSpPr>
            <p:spPr>
              <a:xfrm>
                <a:off x="0" y="618240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4" name="Line"/>
              <p:cNvSpPr/>
              <p:nvPr/>
            </p:nvSpPr>
            <p:spPr>
              <a:xfrm>
                <a:off x="0" y="793541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5" name="Line"/>
              <p:cNvSpPr/>
              <p:nvPr/>
            </p:nvSpPr>
            <p:spPr>
              <a:xfrm>
                <a:off x="0" y="968843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6" name="Line"/>
              <p:cNvSpPr/>
              <p:nvPr/>
            </p:nvSpPr>
            <p:spPr>
              <a:xfrm>
                <a:off x="0" y="11441445"/>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7" name="Line"/>
              <p:cNvSpPr/>
              <p:nvPr/>
            </p:nvSpPr>
            <p:spPr>
              <a:xfrm>
                <a:off x="0" y="11755539"/>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8" name="Line"/>
              <p:cNvSpPr/>
              <p:nvPr/>
            </p:nvSpPr>
            <p:spPr>
              <a:xfrm>
                <a:off x="0" y="12382072"/>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sp>
        <p:nvSpPr>
          <p:cNvPr id="541" name="Enterprise Design Thinking Toolkit © 2021 IBM Corporation"/>
          <p:cNvSpPr txBox="1"/>
          <p:nvPr/>
        </p:nvSpPr>
        <p:spPr>
          <a:xfrm>
            <a:off x="1274233" y="12856633"/>
            <a:ext cx="466371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542" name="Get the latest version of this deck.">
            <a:hlinkClick r:id="rId4" invalidUrl="" action="" tgtFrame="" tooltip="" history="1" highlightClick="0" endSnd="0"/>
          </p:cNvPr>
          <p:cNvSpPr txBox="1"/>
          <p:nvPr/>
        </p:nvSpPr>
        <p:spPr>
          <a:xfrm>
            <a:off x="1216578" y="11934279"/>
            <a:ext cx="3586046"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800" u="sng">
                <a:solidFill>
                  <a:srgbClr val="1A9DEC"/>
                </a:solidFill>
                <a:latin typeface="Helvetica"/>
                <a:ea typeface="Helvetica"/>
                <a:cs typeface="Helvetica"/>
                <a:sym typeface="Helvetica"/>
              </a:defRPr>
            </a:lvl1pPr>
          </a:lstStyle>
          <a:p>
            <a:pPr/>
            <a:r>
              <a:t>Get the latest version of this deck.</a:t>
            </a:r>
          </a:p>
        </p:txBody>
      </p:sp>
      <p:pic>
        <p:nvPicPr>
          <p:cNvPr id="543" name="Screen Shot 2021-10-18 at 5.34.29 PM.png" descr="Screen Shot 2021-10-18 at 5.34.29 PM.png"/>
          <p:cNvPicPr>
            <a:picLocks noChangeAspect="1"/>
          </p:cNvPicPr>
          <p:nvPr/>
        </p:nvPicPr>
        <p:blipFill>
          <a:blip r:embed="rId5">
            <a:extLst/>
          </a:blip>
          <a:srcRect l="0" t="0" r="0" b="0"/>
          <a:stretch>
            <a:fillRect/>
          </a:stretch>
        </p:blipFill>
        <p:spPr>
          <a:xfrm>
            <a:off x="1244210" y="9968055"/>
            <a:ext cx="1249009"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990" y="0"/>
                  <a:pt x="5183" y="1057"/>
                  <a:pt x="3040" y="3166"/>
                </a:cubicBezTo>
                <a:cubicBezTo>
                  <a:pt x="1376" y="4803"/>
                  <a:pt x="372" y="6831"/>
                  <a:pt x="0" y="8950"/>
                </a:cubicBezTo>
                <a:lnTo>
                  <a:pt x="0" y="12650"/>
                </a:lnTo>
                <a:cubicBezTo>
                  <a:pt x="372" y="14769"/>
                  <a:pt x="1376" y="16797"/>
                  <a:pt x="3040" y="18434"/>
                </a:cubicBezTo>
                <a:cubicBezTo>
                  <a:pt x="5183" y="20543"/>
                  <a:pt x="7990" y="21600"/>
                  <a:pt x="10800" y="21600"/>
                </a:cubicBezTo>
                <a:cubicBezTo>
                  <a:pt x="13610" y="21600"/>
                  <a:pt x="16417" y="20543"/>
                  <a:pt x="18560" y="18434"/>
                </a:cubicBezTo>
                <a:cubicBezTo>
                  <a:pt x="20224" y="16797"/>
                  <a:pt x="21228" y="14769"/>
                  <a:pt x="21600" y="12650"/>
                </a:cubicBezTo>
                <a:lnTo>
                  <a:pt x="21600" y="8950"/>
                </a:lnTo>
                <a:cubicBezTo>
                  <a:pt x="21228" y="6831"/>
                  <a:pt x="20224" y="4803"/>
                  <a:pt x="18560" y="3166"/>
                </a:cubicBezTo>
                <a:cubicBezTo>
                  <a:pt x="16417" y="1057"/>
                  <a:pt x="13610" y="0"/>
                  <a:pt x="10800" y="0"/>
                </a:cubicBezTo>
                <a:close/>
              </a:path>
            </a:pathLst>
          </a:custGeom>
          <a:ln w="12700">
            <a:miter lim="400000"/>
          </a:ln>
        </p:spPr>
      </p:pic>
      <p:pic>
        <p:nvPicPr>
          <p:cNvPr id="544" name="Screen Shot 2021-10-18 at 5.33.39 PM.png" descr="Screen Shot 2021-10-18 at 5.33.39 PM.png"/>
          <p:cNvPicPr>
            <a:picLocks noChangeAspect="1"/>
          </p:cNvPicPr>
          <p:nvPr/>
        </p:nvPicPr>
        <p:blipFill>
          <a:blip r:embed="rId6">
            <a:extLst/>
          </a:blip>
          <a:srcRect l="0" t="2941" r="5643" b="6571"/>
          <a:stretch>
            <a:fillRect/>
          </a:stretch>
        </p:blipFill>
        <p:spPr>
          <a:xfrm>
            <a:off x="1234130" y="8180105"/>
            <a:ext cx="1269438" cy="1269854"/>
          </a:xfrm>
          <a:custGeom>
            <a:avLst/>
            <a:gdLst/>
            <a:ahLst/>
            <a:cxnLst>
              <a:cxn ang="0">
                <a:pos x="wd2" y="hd2"/>
              </a:cxn>
              <a:cxn ang="5400000">
                <a:pos x="wd2" y="hd2"/>
              </a:cxn>
              <a:cxn ang="10800000">
                <a:pos x="wd2" y="hd2"/>
              </a:cxn>
              <a:cxn ang="16200000">
                <a:pos x="wd2" y="hd2"/>
              </a:cxn>
            </a:cxnLst>
            <a:rect l="0" t="0" r="r" b="b"/>
            <a:pathLst>
              <a:path w="20594" h="20595" fill="norm" stroke="1" extrusionOk="0">
                <a:moveTo>
                  <a:pt x="10295" y="0"/>
                </a:moveTo>
                <a:cubicBezTo>
                  <a:pt x="7659" y="0"/>
                  <a:pt x="5025" y="1008"/>
                  <a:pt x="3013" y="3019"/>
                </a:cubicBezTo>
                <a:cubicBezTo>
                  <a:pt x="1020" y="5012"/>
                  <a:pt x="18" y="7616"/>
                  <a:pt x="0" y="10228"/>
                </a:cubicBezTo>
                <a:lnTo>
                  <a:pt x="0" y="10369"/>
                </a:lnTo>
                <a:cubicBezTo>
                  <a:pt x="18" y="12981"/>
                  <a:pt x="1020" y="15585"/>
                  <a:pt x="3013" y="17578"/>
                </a:cubicBezTo>
                <a:cubicBezTo>
                  <a:pt x="7036" y="21600"/>
                  <a:pt x="13554" y="21600"/>
                  <a:pt x="17577" y="17578"/>
                </a:cubicBezTo>
                <a:cubicBezTo>
                  <a:pt x="21600" y="13556"/>
                  <a:pt x="21600" y="7041"/>
                  <a:pt x="17577" y="3019"/>
                </a:cubicBezTo>
                <a:cubicBezTo>
                  <a:pt x="15565" y="1008"/>
                  <a:pt x="12931" y="0"/>
                  <a:pt x="10295" y="0"/>
                </a:cubicBezTo>
                <a:close/>
              </a:path>
            </a:pathLst>
          </a:custGeom>
          <a:ln w="12700">
            <a:miter lim="400000"/>
          </a:ln>
        </p:spPr>
      </p:pic>
      <p:sp>
        <p:nvSpPr>
          <p:cNvPr id="545" name="Group"/>
          <p:cNvSpPr/>
          <p:nvPr/>
        </p:nvSpPr>
        <p:spPr>
          <a:xfrm>
            <a:off x="2832096" y="10847608"/>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Method Expert - Innovation Team Argentina</a:t>
            </a:r>
          </a:p>
        </p:txBody>
      </p:sp>
      <p:sp>
        <p:nvSpPr>
          <p:cNvPr id="546" name="Group"/>
          <p:cNvSpPr/>
          <p:nvPr/>
        </p:nvSpPr>
        <p:spPr>
          <a:xfrm>
            <a:off x="2832096" y="10292741"/>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Valeria Cremona</a:t>
            </a:r>
          </a:p>
        </p:txBody>
      </p:sp>
      <p:sp>
        <p:nvSpPr>
          <p:cNvPr id="547" name="Group"/>
          <p:cNvSpPr/>
          <p:nvPr/>
        </p:nvSpPr>
        <p:spPr>
          <a:xfrm>
            <a:off x="2832096" y="9092929"/>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Method Expert - Innovation Team Argentina</a:t>
            </a:r>
          </a:p>
        </p:txBody>
      </p:sp>
      <p:sp>
        <p:nvSpPr>
          <p:cNvPr id="548" name="Group"/>
          <p:cNvSpPr/>
          <p:nvPr/>
        </p:nvSpPr>
        <p:spPr>
          <a:xfrm>
            <a:off x="2832096" y="8538062"/>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Juan Cruz Bruni</a:t>
            </a:r>
          </a:p>
        </p:txBody>
      </p:sp>
      <p:sp>
        <p:nvSpPr>
          <p:cNvPr id="549" name="Group"/>
          <p:cNvSpPr/>
          <p:nvPr/>
        </p:nvSpPr>
        <p:spPr>
          <a:xfrm>
            <a:off x="1301700" y="7865779"/>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Traducción y contribución: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DIVERGEr"/>
          <p:cNvSpPr txBox="1"/>
          <p:nvPr>
            <p:ph type="body" idx="21"/>
          </p:nvPr>
        </p:nvSpPr>
        <p:spPr>
          <a:prstGeom prst="rect">
            <a:avLst/>
          </a:prstGeom>
        </p:spPr>
        <p:txBody>
          <a:bodyPr/>
          <a:lstStyle/>
          <a:p>
            <a:pPr/>
            <a:r>
              <a:t>DIVERGEr</a:t>
            </a:r>
          </a:p>
        </p:txBody>
      </p:sp>
      <p:pic>
        <p:nvPicPr>
          <p:cNvPr id="652" name="Toolkit Activities for Decks-52.jpg" descr="Toolkit Activities for Decks-52.jpg"/>
          <p:cNvPicPr>
            <a:picLocks noChangeAspect="1"/>
          </p:cNvPicPr>
          <p:nvPr>
            <p:ph type="pic" idx="22"/>
          </p:nvPr>
        </p:nvPicPr>
        <p:blipFill>
          <a:blip r:embed="rId2">
            <a:extLst/>
          </a:blip>
          <a:srcRect l="2105" t="0" r="2105" b="0"/>
          <a:stretch>
            <a:fillRect/>
          </a:stretch>
        </p:blipFill>
        <p:spPr>
          <a:prstGeom prst="rect">
            <a:avLst/>
          </a:prstGeom>
        </p:spPr>
      </p:pic>
      <p:sp>
        <p:nvSpPr>
          <p:cNvPr id="653" name="Creen tantas ideas como puedan y compártanlas entre todos.…"/>
          <p:cNvSpPr txBox="1"/>
          <p:nvPr>
            <p:ph type="body" idx="24"/>
          </p:nvPr>
        </p:nvSpPr>
        <p:spPr>
          <a:xfrm>
            <a:off x="1273513" y="3473779"/>
            <a:ext cx="8540982" cy="7315201"/>
          </a:xfrm>
          <a:prstGeom prst="rect">
            <a:avLst/>
          </a:prstGeom>
        </p:spPr>
        <p:txBody>
          <a:bodyPr/>
          <a:lstStyle/>
          <a:p>
            <a:pPr/>
            <a:r>
              <a:t>Creen tantas ideas como puedan y compártanlas entre todos. </a:t>
            </a:r>
          </a:p>
          <a:p>
            <a:pPr/>
            <a:r>
              <a:t>Construyan sobre las ideas del otro, pero no agreguen detalles técnicos. </a:t>
            </a:r>
          </a:p>
        </p:txBody>
      </p:sp>
      <p:sp>
        <p:nvSpPr>
          <p:cNvPr id="654" name="Enterprise Design Thinking Toolkit © 2021 IBM Corporation"/>
          <p:cNvSpPr txBox="1"/>
          <p:nvPr/>
        </p:nvSpPr>
        <p:spPr>
          <a:xfrm>
            <a:off x="1274233" y="12856633"/>
            <a:ext cx="466371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Converger"/>
          <p:cNvSpPr txBox="1"/>
          <p:nvPr>
            <p:ph type="body" idx="21"/>
          </p:nvPr>
        </p:nvSpPr>
        <p:spPr>
          <a:prstGeom prst="rect">
            <a:avLst/>
          </a:prstGeom>
        </p:spPr>
        <p:txBody>
          <a:bodyPr/>
          <a:lstStyle/>
          <a:p>
            <a:pPr/>
            <a:r>
              <a:t>Converger</a:t>
            </a:r>
          </a:p>
        </p:txBody>
      </p:sp>
      <p:pic>
        <p:nvPicPr>
          <p:cNvPr id="657" name="Toolkit Activities for Decks-53.jpg" descr="Toolkit Activities for Decks-53.jpg"/>
          <p:cNvPicPr>
            <a:picLocks noChangeAspect="1"/>
          </p:cNvPicPr>
          <p:nvPr>
            <p:ph type="pic" idx="22"/>
          </p:nvPr>
        </p:nvPicPr>
        <p:blipFill>
          <a:blip r:embed="rId2">
            <a:extLst/>
          </a:blip>
          <a:srcRect l="59" t="0" r="4152" b="0"/>
          <a:stretch>
            <a:fillRect/>
          </a:stretch>
        </p:blipFill>
        <p:spPr>
          <a:xfrm>
            <a:off x="13147805" y="2226270"/>
            <a:ext cx="10289729" cy="9263538"/>
          </a:xfrm>
          <a:prstGeom prst="rect">
            <a:avLst/>
          </a:prstGeom>
        </p:spPr>
      </p:pic>
      <p:sp>
        <p:nvSpPr>
          <p:cNvPr id="658" name="Busquen similitudes y afinidades naturales entre las ideas. Agrupen los stickies y titulen cada grupo. Acuerden cuáles de ellos querrán desarrollar."/>
          <p:cNvSpPr txBox="1"/>
          <p:nvPr>
            <p:ph type="body" idx="24"/>
          </p:nvPr>
        </p:nvSpPr>
        <p:spPr>
          <a:xfrm>
            <a:off x="1273513" y="3473779"/>
            <a:ext cx="8540982" cy="8229601"/>
          </a:xfrm>
          <a:prstGeom prst="rect">
            <a:avLst/>
          </a:prstGeom>
        </p:spPr>
        <p:txBody>
          <a:bodyPr/>
          <a:lstStyle/>
          <a:p>
            <a:pPr/>
            <a:r>
              <a:t>Busquen similitudes y afinidades naturales entre las ideas. Agrupen los stickies y titulen cada grupo. Acuerden cuáles de ellos querrán desarrollar. </a:t>
            </a:r>
          </a:p>
          <a:p>
            <a:pPr/>
          </a:p>
        </p:txBody>
      </p:sp>
      <p:sp>
        <p:nvSpPr>
          <p:cNvPr id="659" name="Enterprise Design Thinking Toolkit © 2021 IBM Corporation"/>
          <p:cNvSpPr txBox="1"/>
          <p:nvPr/>
        </p:nvSpPr>
        <p:spPr>
          <a:xfrm>
            <a:off x="1274233" y="12856633"/>
            <a:ext cx="466371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1" name="PLaybacks.jpg" descr="PLaybacks.jpg"/>
          <p:cNvPicPr>
            <a:picLocks noChangeAspect="1"/>
          </p:cNvPicPr>
          <p:nvPr>
            <p:ph type="pic" idx="21"/>
          </p:nvPr>
        </p:nvPicPr>
        <p:blipFill>
          <a:blip r:embed="rId2">
            <a:extLst/>
          </a:blip>
          <a:srcRect l="5787" t="0" r="5787" b="0"/>
          <a:stretch>
            <a:fillRect/>
          </a:stretch>
        </p:blipFill>
        <p:spPr>
          <a:xfrm>
            <a:off x="8006210" y="-62568"/>
            <a:ext cx="16465720" cy="13840942"/>
          </a:xfrm>
          <a:prstGeom prst="rect">
            <a:avLst/>
          </a:prstGeom>
        </p:spPr>
      </p:pic>
      <p:sp>
        <p:nvSpPr>
          <p:cNvPr id="662" name="Square"/>
          <p:cNvSpPr/>
          <p:nvPr>
            <p:ph type="body" idx="22"/>
          </p:nvPr>
        </p:nvSpPr>
        <p:spPr>
          <a:prstGeom prst="rect">
            <a:avLst/>
          </a:prstGeom>
        </p:spPr>
        <p:txBody>
          <a:bodyPr/>
          <a:lstStyle/>
          <a:p>
            <a:pPr marL="0" indent="0" algn="ctr">
              <a:spcBef>
                <a:spcPts val="0"/>
              </a:spcBef>
              <a:buSzTx/>
              <a:buNone/>
              <a:defRPr sz="3200">
                <a:latin typeface="+mn-lt"/>
                <a:ea typeface="+mn-ea"/>
                <a:cs typeface="+mn-cs"/>
                <a:sym typeface="Helvetica Neue Medium"/>
              </a:defRPr>
            </a:pPr>
          </a:p>
        </p:txBody>
      </p:sp>
      <p:sp>
        <p:nvSpPr>
          <p:cNvPr id="663" name="Playback"/>
          <p:cNvSpPr txBox="1"/>
          <p:nvPr>
            <p:ph type="body" idx="24"/>
          </p:nvPr>
        </p:nvSpPr>
        <p:spPr>
          <a:xfrm>
            <a:off x="1273513" y="2926878"/>
            <a:ext cx="5537140" cy="520701"/>
          </a:xfrm>
          <a:prstGeom prst="rect">
            <a:avLst/>
          </a:prstGeom>
        </p:spPr>
        <p:txBody>
          <a:bodyPr/>
          <a:lstStyle>
            <a:lvl1pPr>
              <a:defRPr>
                <a:solidFill>
                  <a:schemeClr val="accent5">
                    <a:hueOff val="-82419"/>
                    <a:satOff val="-9513"/>
                    <a:lumOff val="-16343"/>
                  </a:schemeClr>
                </a:solidFill>
              </a:defRPr>
            </a:lvl1pPr>
          </a:lstStyle>
          <a:p>
            <a:pPr/>
            <a:r>
              <a:t>Playback</a:t>
            </a:r>
          </a:p>
        </p:txBody>
      </p:sp>
      <p:sp>
        <p:nvSpPr>
          <p:cNvPr id="664" name="Asigna a una persona para exponer cada grupo de ideas."/>
          <p:cNvSpPr txBox="1"/>
          <p:nvPr/>
        </p:nvSpPr>
        <p:spPr>
          <a:xfrm>
            <a:off x="1273513" y="3473779"/>
            <a:ext cx="7317027" cy="3657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latin typeface="Helvetica"/>
                <a:ea typeface="Helvetica"/>
                <a:cs typeface="Helvetica"/>
                <a:sym typeface="Helvetica"/>
              </a:defRPr>
            </a:lvl1pPr>
          </a:lstStyle>
          <a:p>
            <a:pPr/>
            <a:r>
              <a:t>Asigna a una persona para exponer cada grupo de ideas. </a:t>
            </a:r>
          </a:p>
        </p:txBody>
      </p:sp>
      <p:sp>
        <p:nvSpPr>
          <p:cNvPr id="665" name="Siéntanse libres de discutir y agregar  más ideas a medida que avanza la revisión."/>
          <p:cNvSpPr txBox="1"/>
          <p:nvPr/>
        </p:nvSpPr>
        <p:spPr>
          <a:xfrm>
            <a:off x="1421117" y="7174205"/>
            <a:ext cx="7021819" cy="1371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30200" indent="-330200" algn="l">
              <a:spcBef>
                <a:spcPts val="3000"/>
              </a:spcBef>
              <a:buClr>
                <a:schemeClr val="accent4">
                  <a:hueOff val="-461056"/>
                  <a:satOff val="4338"/>
                  <a:lumOff val="-10225"/>
                </a:schemeClr>
              </a:buClr>
              <a:buSzPct val="80000"/>
              <a:buChar char="•"/>
              <a:defRPr b="0">
                <a:latin typeface="Helvetica"/>
                <a:ea typeface="Helvetica"/>
                <a:cs typeface="Helvetica"/>
                <a:sym typeface="Helvetica"/>
              </a:defRPr>
            </a:lvl1pPr>
          </a:lstStyle>
          <a:p>
            <a:pPr/>
            <a:r>
              <a:t>Siéntanse libres de discutir y agregar  más ideas a medida que avanza la revisión. </a:t>
            </a:r>
          </a:p>
        </p:txBody>
      </p:sp>
      <p:sp>
        <p:nvSpPr>
          <p:cNvPr id="666"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667" name="Ideación"/>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Ideación</a:t>
            </a:r>
          </a:p>
        </p:txBody>
      </p:sp>
      <p:sp>
        <p:nvSpPr>
          <p:cNvPr id="668" name="Enterprise Design Thinking Toolkit © 2021 IBM Corporation"/>
          <p:cNvSpPr txBox="1"/>
          <p:nvPr/>
        </p:nvSpPr>
        <p:spPr>
          <a:xfrm>
            <a:off x="1274233" y="12856633"/>
            <a:ext cx="466371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Ideación"/>
          <p:cNvSpPr txBox="1"/>
          <p:nvPr>
            <p:ph type="body" idx="21"/>
          </p:nvPr>
        </p:nvSpPr>
        <p:spPr>
          <a:xfrm>
            <a:off x="1273344" y="7321877"/>
            <a:ext cx="4912500" cy="1244601"/>
          </a:xfrm>
          <a:prstGeom prst="rect">
            <a:avLst/>
          </a:prstGeom>
        </p:spPr>
        <p:txBody>
          <a:bodyPr wrap="square"/>
          <a:lstStyle>
            <a:lvl1pPr marL="0" indent="0">
              <a:lnSpc>
                <a:spcPct val="90000"/>
              </a:lnSpc>
              <a:spcBef>
                <a:spcPts val="0"/>
              </a:spcBef>
              <a:buSzTx/>
              <a:buNone/>
              <a:defRPr sz="8200">
                <a:latin typeface="Helvetica"/>
                <a:ea typeface="Helvetica"/>
                <a:cs typeface="Helvetica"/>
                <a:sym typeface="Helvetica"/>
              </a:defRPr>
            </a:lvl1pPr>
          </a:lstStyle>
          <a:p>
            <a:pPr/>
            <a:r>
              <a:t>Ideación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552"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553" name="Enterprise Design Thinking Toolkit © 2021 IBM Corporation"/>
          <p:cNvSpPr txBox="1"/>
          <p:nvPr/>
        </p:nvSpPr>
        <p:spPr>
          <a:xfrm>
            <a:off x="1274233" y="12856633"/>
            <a:ext cx="466371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554" name="Ideación"/>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Ideación</a:t>
            </a:r>
          </a:p>
        </p:txBody>
      </p:sp>
      <p:sp>
        <p:nvSpPr>
          <p:cNvPr id="555" name="IntroducciÓn"/>
          <p:cNvSpPr txBox="1"/>
          <p:nvPr>
            <p:ph type="body" idx="21"/>
          </p:nvPr>
        </p:nvSpPr>
        <p:spPr>
          <a:prstGeom prst="rect">
            <a:avLst/>
          </a:prstGeom>
        </p:spPr>
        <p:txBody>
          <a:bodyPr/>
          <a:lstStyle/>
          <a:p>
            <a:pPr/>
            <a:r>
              <a:t>IntroducciÓn</a:t>
            </a:r>
          </a:p>
        </p:txBody>
      </p:sp>
      <p:sp>
        <p:nvSpPr>
          <p:cNvPr id="556" name="Rápidamente producimos una amplitud de posibles soluciones para abordar las necesidades del usuario."/>
          <p:cNvSpPr txBox="1"/>
          <p:nvPr>
            <p:ph type="body" idx="23"/>
          </p:nvPr>
        </p:nvSpPr>
        <p:spPr>
          <a:xfrm>
            <a:off x="892283" y="4804586"/>
            <a:ext cx="21162549" cy="3657601"/>
          </a:xfrm>
          <a:prstGeom prst="rect">
            <a:avLst/>
          </a:prstGeom>
        </p:spPr>
        <p:txBody>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Rápidamente producimos una amplitud de posibles soluciones para abordar las necesidades del usuario. </a:t>
            </a:r>
          </a:p>
        </p:txBody>
      </p:sp>
      <p:sp>
        <p:nvSpPr>
          <p:cNvPr id="557" name="¿Por qué hacemos esto?"/>
          <p:cNvSpPr txBox="1"/>
          <p:nvPr/>
        </p:nvSpPr>
        <p:spPr>
          <a:xfrm>
            <a:off x="1273513" y="3473779"/>
            <a:ext cx="7249357" cy="774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5100">
                <a:latin typeface="Helvetica"/>
                <a:ea typeface="Helvetica"/>
                <a:cs typeface="Helvetica"/>
                <a:sym typeface="Helvetica"/>
              </a:defRPr>
            </a:lvl1pPr>
          </a:lstStyle>
          <a:p>
            <a:pPr/>
            <a:r>
              <a:t>¿Por qué hacemos esto?</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560"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561" name="Ideación"/>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Ideación</a:t>
            </a:r>
          </a:p>
        </p:txBody>
      </p:sp>
      <p:sp>
        <p:nvSpPr>
          <p:cNvPr id="562" name="IntroducciÓn"/>
          <p:cNvSpPr txBox="1"/>
          <p:nvPr>
            <p:ph type="body" idx="21"/>
          </p:nvPr>
        </p:nvSpPr>
        <p:spPr>
          <a:prstGeom prst="rect">
            <a:avLst/>
          </a:prstGeom>
        </p:spPr>
        <p:txBody>
          <a:bodyPr/>
          <a:lstStyle/>
          <a:p>
            <a:pPr/>
            <a:r>
              <a:t>IntroducciÓn</a:t>
            </a:r>
          </a:p>
        </p:txBody>
      </p:sp>
      <p:sp>
        <p:nvSpPr>
          <p:cNvPr id="563" name="En el momento en que el equipo esté trabado o quiera mejorar algo. Es recomendable idear con el equipo completo. Todos proveen una perspectiva única del usuario y el problema, por lo tanto todos deberían contribuir con soluciones."/>
          <p:cNvSpPr txBox="1"/>
          <p:nvPr>
            <p:ph type="body" idx="23"/>
          </p:nvPr>
        </p:nvSpPr>
        <p:spPr>
          <a:xfrm>
            <a:off x="968483" y="4804586"/>
            <a:ext cx="21162549" cy="8699501"/>
          </a:xfrm>
          <a:prstGeom prst="rect">
            <a:avLst/>
          </a:prstGeom>
        </p:spPr>
        <p:txBody>
          <a:bodyPr/>
          <a:lstStyle/>
          <a:p>
            <a:pPr lvl="1" marL="0" marR="55562" indent="0" defTabSz="1244600">
              <a:spcBef>
                <a:spcPts val="2000"/>
              </a:spcBef>
              <a:buClr>
                <a:srgbClr val="F7B92B"/>
              </a:buClr>
              <a:buSzTx/>
              <a:buNone/>
              <a:tabLst>
                <a:tab pos="368300" algn="l"/>
              </a:tabLst>
              <a:defRPr spc="-158" sz="7900">
                <a:uFill>
                  <a:solidFill>
                    <a:srgbClr val="424242"/>
                  </a:solidFill>
                </a:uFill>
                <a:latin typeface="Helvetica"/>
                <a:ea typeface="Helvetica"/>
                <a:cs typeface="Helvetica"/>
                <a:sym typeface="Helvetica"/>
              </a:defRPr>
            </a:pPr>
            <a:r>
              <a:t>En el momento en que el equipo esté trabado o quiera mejorar algo. Es recomendable idear con el equipo completo. Todos proveen una perspectiva única del usuario y el problema, por lo tanto todos deberían contribuir con soluciones.</a:t>
            </a:r>
          </a:p>
        </p:txBody>
      </p:sp>
      <p:sp>
        <p:nvSpPr>
          <p:cNvPr id="564" name="¿Cuándo utilizar esta actividad?"/>
          <p:cNvSpPr txBox="1"/>
          <p:nvPr/>
        </p:nvSpPr>
        <p:spPr>
          <a:xfrm>
            <a:off x="1273513" y="3473779"/>
            <a:ext cx="9229459" cy="774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5100">
                <a:latin typeface="Helvetica"/>
                <a:ea typeface="Helvetica"/>
                <a:cs typeface="Helvetica"/>
                <a:sym typeface="Helvetica"/>
              </a:defRPr>
            </a:lvl1pPr>
          </a:lstStyle>
          <a:p>
            <a:pPr/>
            <a:r>
              <a:t>¿Cuándo utilizar esta actividad?</a:t>
            </a:r>
          </a:p>
        </p:txBody>
      </p:sp>
      <p:sp>
        <p:nvSpPr>
          <p:cNvPr id="565" name="Enterprise Design Thinking Toolkit © 2021 IBM Corporation"/>
          <p:cNvSpPr txBox="1"/>
          <p:nvPr/>
        </p:nvSpPr>
        <p:spPr>
          <a:xfrm>
            <a:off x="1274233" y="12856633"/>
            <a:ext cx="466371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quare"/>
          <p:cNvSpPr/>
          <p:nvPr>
            <p:ph type="body" idx="22"/>
          </p:nvPr>
        </p:nvSpPr>
        <p:spPr>
          <a:prstGeom prst="rect">
            <a:avLst/>
          </a:prstGeom>
        </p:spPr>
        <p:txBody>
          <a:bodyPr/>
          <a:lstStyle/>
          <a:p>
            <a:pPr marL="0" indent="0" algn="ctr">
              <a:spcBef>
                <a:spcPts val="0"/>
              </a:spcBef>
              <a:buSzTx/>
              <a:buNone/>
              <a:defRPr sz="3200">
                <a:latin typeface="+mn-lt"/>
                <a:ea typeface="+mn-ea"/>
                <a:cs typeface="+mn-cs"/>
                <a:sym typeface="Helvetica Neue Medium"/>
              </a:defRPr>
            </a:pPr>
          </a:p>
        </p:txBody>
      </p:sp>
      <p:sp>
        <p:nvSpPr>
          <p:cNvPr id="568" name="30 min"/>
          <p:cNvSpPr txBox="1"/>
          <p:nvPr>
            <p:ph type="body" idx="23"/>
          </p:nvPr>
        </p:nvSpPr>
        <p:spPr>
          <a:prstGeom prst="rect">
            <a:avLst/>
          </a:prstGeom>
        </p:spPr>
        <p:txBody>
          <a:bodyPr/>
          <a:lstStyle/>
          <a:p>
            <a:pPr/>
            <a:r>
              <a:t>30 min</a:t>
            </a:r>
          </a:p>
        </p:txBody>
      </p:sp>
      <p:sp>
        <p:nvSpPr>
          <p:cNvPr id="569" name="Ideación"/>
          <p:cNvSpPr txBox="1"/>
          <p:nvPr>
            <p:ph type="body" idx="24"/>
          </p:nvPr>
        </p:nvSpPr>
        <p:spPr>
          <a:prstGeom prst="rect">
            <a:avLst/>
          </a:prstGeom>
        </p:spPr>
        <p:txBody>
          <a:bodyPr/>
          <a:lstStyle/>
          <a:p>
            <a:pPr/>
            <a:r>
              <a:t>Ideación</a:t>
            </a:r>
          </a:p>
        </p:txBody>
      </p:sp>
      <p:sp>
        <p:nvSpPr>
          <p:cNvPr id="570" name="Piensen en una idea como si fuera un cuadro de un storyboard. Intenten dibujar la idea. Etiqueten la idea con un título de una o dos palabras."/>
          <p:cNvSpPr txBox="1"/>
          <p:nvPr>
            <p:ph type="body" idx="27"/>
          </p:nvPr>
        </p:nvSpPr>
        <p:spPr>
          <a:xfrm>
            <a:off x="1273513" y="3473779"/>
            <a:ext cx="7591310" cy="8229601"/>
          </a:xfrm>
          <a:prstGeom prst="rect">
            <a:avLst/>
          </a:prstGeom>
        </p:spPr>
        <p:txBody>
          <a:bodyPr/>
          <a:lstStyle/>
          <a:p>
            <a:pPr/>
            <a:r>
              <a:t>Piensen en una idea como si fuera un cuadro de un storyboard. Intenten dibujar la idea. Etiqueten la idea con un título de una o dos palabras. </a:t>
            </a:r>
          </a:p>
        </p:txBody>
      </p:sp>
      <p:pic>
        <p:nvPicPr>
          <p:cNvPr id="571" name="Image" descr="Image"/>
          <p:cNvPicPr>
            <a:picLocks noChangeAspect="1"/>
          </p:cNvPicPr>
          <p:nvPr/>
        </p:nvPicPr>
        <p:blipFill>
          <a:blip r:embed="rId2">
            <a:extLst/>
          </a:blip>
          <a:stretch>
            <a:fillRect/>
          </a:stretch>
        </p:blipFill>
        <p:spPr>
          <a:xfrm>
            <a:off x="12539162" y="4166386"/>
            <a:ext cx="9322560" cy="4294421"/>
          </a:xfrm>
          <a:prstGeom prst="rect">
            <a:avLst/>
          </a:prstGeom>
          <a:ln w="12700">
            <a:miter lim="400000"/>
          </a:ln>
        </p:spPr>
      </p:pic>
      <p:sp>
        <p:nvSpPr>
          <p:cNvPr id="572" name="IntroducciÓ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5">
                    <a:hueOff val="-82419"/>
                    <a:satOff val="-9513"/>
                    <a:lumOff val="-16343"/>
                  </a:schemeClr>
                </a:solidFill>
                <a:latin typeface="Helvetica"/>
                <a:ea typeface="Helvetica"/>
                <a:cs typeface="Helvetica"/>
                <a:sym typeface="Helvetica"/>
              </a:defRPr>
            </a:lvl1pPr>
          </a:lstStyle>
          <a:p>
            <a:pPr/>
            <a:r>
              <a:t>IntroducciÓn</a:t>
            </a:r>
          </a:p>
        </p:txBody>
      </p:sp>
      <p:sp>
        <p:nvSpPr>
          <p:cNvPr id="573" name="Enterprise Design Thinking Toolkit © 2021 IBM Corporation"/>
          <p:cNvSpPr txBox="1"/>
          <p:nvPr/>
        </p:nvSpPr>
        <p:spPr>
          <a:xfrm>
            <a:off x="1274233" y="12856633"/>
            <a:ext cx="466371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5" name="toolkit-photos-big-ideas-25_29764975198_o.jpg" descr="toolkit-photos-big-ideas-25_29764975198_o.jpg"/>
          <p:cNvPicPr>
            <a:picLocks noChangeAspect="1"/>
          </p:cNvPicPr>
          <p:nvPr/>
        </p:nvPicPr>
        <p:blipFill>
          <a:blip r:embed="rId2">
            <a:extLst/>
          </a:blip>
          <a:stretch>
            <a:fillRect/>
          </a:stretch>
        </p:blipFill>
        <p:spPr>
          <a:xfrm>
            <a:off x="-356978" y="-1511253"/>
            <a:ext cx="25097956" cy="1673850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578"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579" name="Enterprise Design Thinking Toolkit © 2021 IBM Corporation"/>
          <p:cNvSpPr txBox="1"/>
          <p:nvPr/>
        </p:nvSpPr>
        <p:spPr>
          <a:xfrm>
            <a:off x="1274233" y="12856633"/>
            <a:ext cx="466371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580" name="El tiempo sugerido para esta actividad es de 30 minutos,…"/>
          <p:cNvSpPr txBox="1"/>
          <p:nvPr/>
        </p:nvSpPr>
        <p:spPr>
          <a:xfrm>
            <a:off x="1273513" y="3473779"/>
            <a:ext cx="16717226" cy="15623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457200">
              <a:defRPr b="0" sz="5100">
                <a:latin typeface="Helvetica"/>
                <a:ea typeface="Helvetica"/>
                <a:cs typeface="Helvetica"/>
                <a:sym typeface="Helvetica"/>
              </a:defRPr>
            </a:pPr>
            <a:r>
              <a:t>El tiempo sugerido para esta actividad es de </a:t>
            </a:r>
            <a:r>
              <a:rPr b="1"/>
              <a:t>30 minutos,</a:t>
            </a:r>
            <a:r>
              <a:t> </a:t>
            </a:r>
            <a:endParaRPr>
              <a:latin typeface="Times Roman"/>
              <a:ea typeface="Times Roman"/>
              <a:cs typeface="Times Roman"/>
              <a:sym typeface="Times Roman"/>
            </a:endParaRPr>
          </a:p>
          <a:p>
            <a:pPr algn="l" defTabSz="457200">
              <a:defRPr b="0" sz="5100">
                <a:latin typeface="Helvetica"/>
                <a:ea typeface="Helvetica"/>
                <a:cs typeface="Helvetica"/>
                <a:sym typeface="Helvetica"/>
              </a:defRPr>
            </a:pPr>
            <a:r>
              <a:rPr>
                <a:latin typeface="Times Roman"/>
                <a:ea typeface="Times Roman"/>
                <a:cs typeface="Times Roman"/>
                <a:sym typeface="Times Roman"/>
              </a:rPr>
              <a:t>¡</a:t>
            </a:r>
            <a:r>
              <a:t>pero tú decides!</a:t>
            </a:r>
          </a:p>
        </p:txBody>
      </p:sp>
      <p:sp>
        <p:nvSpPr>
          <p:cNvPr id="581" name="•Habla menos, escribe más. Escribe o dibuja tus ideas en los stickies antes de contarlas. Durante las discusiones, captura los puntos clave en stickies y ponlos en la pared.…"/>
          <p:cNvSpPr txBox="1"/>
          <p:nvPr/>
        </p:nvSpPr>
        <p:spPr>
          <a:xfrm>
            <a:off x="1621545" y="6282249"/>
            <a:ext cx="10203710" cy="443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Habla menos, escribe más. </a:t>
            </a:r>
            <a:r>
              <a:t>Escribe o dibuja tus ideas en los stickies antes de contarlas. Durante las discusiones, captura los puntos clave en stickies y ponlos en la pared.</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No hay ideas malas. </a:t>
            </a:r>
            <a:r>
              <a:t>Empieza por lo grande. Recolecta las ideas de todos, agrupa y busca patrones. Identifica las grandes ideas.</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Mantente enfocado en el usuario. </a:t>
            </a:r>
            <a:r>
              <a:t>Cuenta historias acerca de tu usuario para mantenerlo como el foco de atención.</a:t>
            </a:r>
            <a:endParaRPr sz="1200">
              <a:latin typeface="Times Roman"/>
              <a:ea typeface="Times Roman"/>
              <a:cs typeface="Times Roman"/>
              <a:sym typeface="Times Roman"/>
            </a:endParaRPr>
          </a:p>
        </p:txBody>
      </p:sp>
      <p:sp>
        <p:nvSpPr>
          <p:cNvPr id="582" name="•Todos participan. Todos tienen un marcador y un block de stickies.…"/>
          <p:cNvSpPr txBox="1"/>
          <p:nvPr/>
        </p:nvSpPr>
        <p:spPr>
          <a:xfrm>
            <a:off x="13011977" y="6244282"/>
            <a:ext cx="10203710" cy="473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Todos participan. </a:t>
            </a:r>
            <a:r>
              <a:t>Todos tienen un marcador y un block de stickies.</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Mantén a todos atentos. </a:t>
            </a:r>
            <a:r>
              <a:t>Evita conversaciones paralelas. Usa el “parking lot” para capturar puntos fuera del tema central.</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Atente a los tiempos de la agenda. </a:t>
            </a:r>
            <a:r>
              <a:t>Para lograr los objetivos necesitamos mantenernos dentro del plan.</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Sí, y… </a:t>
            </a:r>
            <a:r>
              <a:t>En lugar de descartar ideas, oblígate a construir sobre ellas.</a:t>
            </a:r>
            <a:endParaRPr>
              <a:latin typeface="Times Roman"/>
              <a:ea typeface="Times Roman"/>
              <a:cs typeface="Times Roman"/>
              <a:sym typeface="Times Roman"/>
            </a:endParaRPr>
          </a:p>
        </p:txBody>
      </p:sp>
      <p:sp>
        <p:nvSpPr>
          <p:cNvPr id="583" name="Ideación"/>
          <p:cNvSpPr txBox="1"/>
          <p:nvPr/>
        </p:nvSpPr>
        <p:spPr>
          <a:xfrm>
            <a:off x="1298701" y="1195220"/>
            <a:ext cx="3802037"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Ideación</a:t>
            </a:r>
          </a:p>
        </p:txBody>
      </p:sp>
      <p:sp>
        <p:nvSpPr>
          <p:cNvPr id="584" name="IntroducciÓ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5">
                    <a:hueOff val="-82419"/>
                    <a:satOff val="-9513"/>
                    <a:lumOff val="-16343"/>
                  </a:schemeClr>
                </a:solidFill>
                <a:latin typeface="Helvetica"/>
                <a:ea typeface="Helvetica"/>
                <a:cs typeface="Helvetica"/>
                <a:sym typeface="Helvetica"/>
              </a:defRPr>
            </a:lvl1pPr>
          </a:lstStyle>
          <a:p>
            <a:pPr/>
            <a:r>
              <a:t>IntroducciÓn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Preparados……"/>
          <p:cNvSpPr txBox="1"/>
          <p:nvPr>
            <p:ph type="body" idx="21"/>
          </p:nvPr>
        </p:nvSpPr>
        <p:spPr>
          <a:xfrm>
            <a:off x="6804719" y="4000499"/>
            <a:ext cx="9517262" cy="5588001"/>
          </a:xfrm>
          <a:prstGeom prst="rect">
            <a:avLst/>
          </a:prstGeom>
        </p:spPr>
        <p:txBody>
          <a:bodyPr/>
          <a:lstStyle/>
          <a:p>
            <a:pPr algn="ctr"/>
            <a:r>
              <a:t>Preparados…</a:t>
            </a:r>
          </a:p>
          <a:p>
            <a:pPr algn="ctr"/>
            <a:r>
              <a:t>Listos…</a:t>
            </a:r>
          </a:p>
          <a:p>
            <a:pPr algn="ctr"/>
            <a:r>
              <a:t>¡Ahora! </a:t>
            </a:r>
          </a:p>
        </p:txBody>
      </p:sp>
      <p:grpSp>
        <p:nvGrpSpPr>
          <p:cNvPr id="639" name="Group"/>
          <p:cNvGrpSpPr/>
          <p:nvPr/>
        </p:nvGrpSpPr>
        <p:grpSpPr>
          <a:xfrm>
            <a:off x="-309596" y="-313256"/>
            <a:ext cx="25003191" cy="14342512"/>
            <a:chOff x="0" y="0"/>
            <a:chExt cx="25003190" cy="14342509"/>
          </a:xfrm>
        </p:grpSpPr>
        <p:grpSp>
          <p:nvGrpSpPr>
            <p:cNvPr id="600" name="Group"/>
            <p:cNvGrpSpPr/>
            <p:nvPr/>
          </p:nvGrpSpPr>
          <p:grpSpPr>
            <a:xfrm>
              <a:off x="944595" y="0"/>
              <a:ext cx="23084333" cy="252085"/>
              <a:chOff x="0" y="0"/>
              <a:chExt cx="23084332" cy="252084"/>
            </a:xfrm>
          </p:grpSpPr>
          <p:sp>
            <p:nvSpPr>
              <p:cNvPr id="587" name="Line"/>
              <p:cNvSpPr/>
              <p:nvPr/>
            </p:nvSpPr>
            <p:spPr>
              <a:xfrm flipV="1">
                <a:off x="-1" y="0"/>
                <a:ext cx="2"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88" name="Line"/>
              <p:cNvSpPr/>
              <p:nvPr/>
            </p:nvSpPr>
            <p:spPr>
              <a:xfrm flipV="1">
                <a:off x="6259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89" name="Line"/>
              <p:cNvSpPr/>
              <p:nvPr/>
            </p:nvSpPr>
            <p:spPr>
              <a:xfrm flipV="1">
                <a:off x="51280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90" name="Line"/>
              <p:cNvSpPr/>
              <p:nvPr/>
            </p:nvSpPr>
            <p:spPr>
              <a:xfrm flipV="1">
                <a:off x="577071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91" name="Line"/>
              <p:cNvSpPr/>
              <p:nvPr/>
            </p:nvSpPr>
            <p:spPr>
              <a:xfrm flipV="1">
                <a:off x="63966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92" name="Line"/>
              <p:cNvSpPr/>
              <p:nvPr/>
            </p:nvSpPr>
            <p:spPr>
              <a:xfrm flipV="1">
                <a:off x="1090999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93" name="Line"/>
              <p:cNvSpPr/>
              <p:nvPr/>
            </p:nvSpPr>
            <p:spPr>
              <a:xfrm flipV="1">
                <a:off x="1155263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94" name="Line"/>
              <p:cNvSpPr/>
              <p:nvPr/>
            </p:nvSpPr>
            <p:spPr>
              <a:xfrm flipV="1">
                <a:off x="12178605"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95" name="Line"/>
              <p:cNvSpPr/>
              <p:nvPr/>
            </p:nvSpPr>
            <p:spPr>
              <a:xfrm flipV="1">
                <a:off x="166900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96" name="Line"/>
              <p:cNvSpPr/>
              <p:nvPr/>
            </p:nvSpPr>
            <p:spPr>
              <a:xfrm flipV="1">
                <a:off x="1733272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97" name="Line"/>
              <p:cNvSpPr/>
              <p:nvPr/>
            </p:nvSpPr>
            <p:spPr>
              <a:xfrm flipV="1">
                <a:off x="1795869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98" name="Line"/>
              <p:cNvSpPr/>
              <p:nvPr/>
            </p:nvSpPr>
            <p:spPr>
              <a:xfrm flipV="1">
                <a:off x="2245836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99" name="Line"/>
              <p:cNvSpPr/>
              <p:nvPr/>
            </p:nvSpPr>
            <p:spPr>
              <a:xfrm flipV="1">
                <a:off x="2308433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614" name="Group"/>
            <p:cNvGrpSpPr/>
            <p:nvPr/>
          </p:nvGrpSpPr>
          <p:grpSpPr>
            <a:xfrm>
              <a:off x="944595" y="14090425"/>
              <a:ext cx="23084333" cy="252085"/>
              <a:chOff x="0" y="0"/>
              <a:chExt cx="23084332" cy="252084"/>
            </a:xfrm>
          </p:grpSpPr>
          <p:sp>
            <p:nvSpPr>
              <p:cNvPr id="601" name="Line"/>
              <p:cNvSpPr/>
              <p:nvPr/>
            </p:nvSpPr>
            <p:spPr>
              <a:xfrm flipV="1">
                <a:off x="-1" y="0"/>
                <a:ext cx="2"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02" name="Line"/>
              <p:cNvSpPr/>
              <p:nvPr/>
            </p:nvSpPr>
            <p:spPr>
              <a:xfrm flipV="1">
                <a:off x="6259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03" name="Line"/>
              <p:cNvSpPr/>
              <p:nvPr/>
            </p:nvSpPr>
            <p:spPr>
              <a:xfrm flipV="1">
                <a:off x="51280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04" name="Line"/>
              <p:cNvSpPr/>
              <p:nvPr/>
            </p:nvSpPr>
            <p:spPr>
              <a:xfrm flipV="1">
                <a:off x="577071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05" name="Line"/>
              <p:cNvSpPr/>
              <p:nvPr/>
            </p:nvSpPr>
            <p:spPr>
              <a:xfrm flipV="1">
                <a:off x="63966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06" name="Line"/>
              <p:cNvSpPr/>
              <p:nvPr/>
            </p:nvSpPr>
            <p:spPr>
              <a:xfrm flipV="1">
                <a:off x="1090999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07" name="Line"/>
              <p:cNvSpPr/>
              <p:nvPr/>
            </p:nvSpPr>
            <p:spPr>
              <a:xfrm flipV="1">
                <a:off x="1155263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08" name="Line"/>
              <p:cNvSpPr/>
              <p:nvPr/>
            </p:nvSpPr>
            <p:spPr>
              <a:xfrm flipV="1">
                <a:off x="12178605"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09" name="Line"/>
              <p:cNvSpPr/>
              <p:nvPr/>
            </p:nvSpPr>
            <p:spPr>
              <a:xfrm flipV="1">
                <a:off x="166900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10" name="Line"/>
              <p:cNvSpPr/>
              <p:nvPr/>
            </p:nvSpPr>
            <p:spPr>
              <a:xfrm flipV="1">
                <a:off x="1733272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11" name="Line"/>
              <p:cNvSpPr/>
              <p:nvPr/>
            </p:nvSpPr>
            <p:spPr>
              <a:xfrm flipV="1">
                <a:off x="1795869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12" name="Line"/>
              <p:cNvSpPr/>
              <p:nvPr/>
            </p:nvSpPr>
            <p:spPr>
              <a:xfrm flipV="1">
                <a:off x="2245836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13" name="Line"/>
              <p:cNvSpPr/>
              <p:nvPr/>
            </p:nvSpPr>
            <p:spPr>
              <a:xfrm flipV="1">
                <a:off x="2308433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626" name="Group"/>
            <p:cNvGrpSpPr/>
            <p:nvPr/>
          </p:nvGrpSpPr>
          <p:grpSpPr>
            <a:xfrm>
              <a:off x="0" y="980218"/>
              <a:ext cx="254000" cy="12382073"/>
              <a:chOff x="0" y="0"/>
              <a:chExt cx="253999" cy="12382072"/>
            </a:xfrm>
          </p:grpSpPr>
          <p:sp>
            <p:nvSpPr>
              <p:cNvPr id="615" name="Line"/>
              <p:cNvSpPr/>
              <p:nvPr/>
            </p:nvSpPr>
            <p:spPr>
              <a:xfrm>
                <a:off x="0" y="0"/>
                <a:ext cx="254000" cy="0"/>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16" name="Line"/>
              <p:cNvSpPr/>
              <p:nvPr/>
            </p:nvSpPr>
            <p:spPr>
              <a:xfrm>
                <a:off x="0" y="626533"/>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17" name="Line"/>
              <p:cNvSpPr/>
              <p:nvPr/>
            </p:nvSpPr>
            <p:spPr>
              <a:xfrm>
                <a:off x="0" y="92336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18" name="Line"/>
              <p:cNvSpPr/>
              <p:nvPr/>
            </p:nvSpPr>
            <p:spPr>
              <a:xfrm>
                <a:off x="0" y="267637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19" name="Line"/>
              <p:cNvSpPr/>
              <p:nvPr/>
            </p:nvSpPr>
            <p:spPr>
              <a:xfrm>
                <a:off x="0" y="442939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20" name="Line"/>
              <p:cNvSpPr/>
              <p:nvPr/>
            </p:nvSpPr>
            <p:spPr>
              <a:xfrm>
                <a:off x="0" y="618240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21" name="Line"/>
              <p:cNvSpPr/>
              <p:nvPr/>
            </p:nvSpPr>
            <p:spPr>
              <a:xfrm>
                <a:off x="0" y="793541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22" name="Line"/>
              <p:cNvSpPr/>
              <p:nvPr/>
            </p:nvSpPr>
            <p:spPr>
              <a:xfrm>
                <a:off x="0" y="968843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23" name="Line"/>
              <p:cNvSpPr/>
              <p:nvPr/>
            </p:nvSpPr>
            <p:spPr>
              <a:xfrm>
                <a:off x="0" y="11441445"/>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24" name="Line"/>
              <p:cNvSpPr/>
              <p:nvPr/>
            </p:nvSpPr>
            <p:spPr>
              <a:xfrm>
                <a:off x="0" y="11755539"/>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25" name="Line"/>
              <p:cNvSpPr/>
              <p:nvPr/>
            </p:nvSpPr>
            <p:spPr>
              <a:xfrm>
                <a:off x="0" y="12382072"/>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638" name="Group"/>
            <p:cNvGrpSpPr/>
            <p:nvPr/>
          </p:nvGrpSpPr>
          <p:grpSpPr>
            <a:xfrm>
              <a:off x="24749190" y="980218"/>
              <a:ext cx="254001" cy="12382073"/>
              <a:chOff x="0" y="0"/>
              <a:chExt cx="253999" cy="12382072"/>
            </a:xfrm>
          </p:grpSpPr>
          <p:sp>
            <p:nvSpPr>
              <p:cNvPr id="627" name="Line"/>
              <p:cNvSpPr/>
              <p:nvPr/>
            </p:nvSpPr>
            <p:spPr>
              <a:xfrm>
                <a:off x="0" y="0"/>
                <a:ext cx="254000" cy="0"/>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28" name="Line"/>
              <p:cNvSpPr/>
              <p:nvPr/>
            </p:nvSpPr>
            <p:spPr>
              <a:xfrm>
                <a:off x="0" y="626533"/>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29" name="Line"/>
              <p:cNvSpPr/>
              <p:nvPr/>
            </p:nvSpPr>
            <p:spPr>
              <a:xfrm>
                <a:off x="0" y="92336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30" name="Line"/>
              <p:cNvSpPr/>
              <p:nvPr/>
            </p:nvSpPr>
            <p:spPr>
              <a:xfrm>
                <a:off x="0" y="267637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31" name="Line"/>
              <p:cNvSpPr/>
              <p:nvPr/>
            </p:nvSpPr>
            <p:spPr>
              <a:xfrm>
                <a:off x="0" y="442939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32" name="Line"/>
              <p:cNvSpPr/>
              <p:nvPr/>
            </p:nvSpPr>
            <p:spPr>
              <a:xfrm>
                <a:off x="0" y="618240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33" name="Line"/>
              <p:cNvSpPr/>
              <p:nvPr/>
            </p:nvSpPr>
            <p:spPr>
              <a:xfrm>
                <a:off x="0" y="793541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34" name="Line"/>
              <p:cNvSpPr/>
              <p:nvPr/>
            </p:nvSpPr>
            <p:spPr>
              <a:xfrm>
                <a:off x="0" y="968843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35" name="Line"/>
              <p:cNvSpPr/>
              <p:nvPr/>
            </p:nvSpPr>
            <p:spPr>
              <a:xfrm>
                <a:off x="0" y="11441445"/>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36" name="Line"/>
              <p:cNvSpPr/>
              <p:nvPr/>
            </p:nvSpPr>
            <p:spPr>
              <a:xfrm>
                <a:off x="0" y="11755539"/>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637" name="Line"/>
              <p:cNvSpPr/>
              <p:nvPr/>
            </p:nvSpPr>
            <p:spPr>
              <a:xfrm>
                <a:off x="0" y="12382072"/>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SET UP"/>
          <p:cNvSpPr txBox="1"/>
          <p:nvPr>
            <p:ph type="body" idx="21"/>
          </p:nvPr>
        </p:nvSpPr>
        <p:spPr>
          <a:prstGeom prst="rect">
            <a:avLst/>
          </a:prstGeom>
        </p:spPr>
        <p:txBody>
          <a:bodyPr/>
          <a:lstStyle/>
          <a:p>
            <a:pPr/>
            <a:r>
              <a:t>SET UP</a:t>
            </a:r>
          </a:p>
        </p:txBody>
      </p:sp>
      <p:pic>
        <p:nvPicPr>
          <p:cNvPr id="642" name="Toolkit Activities for Decks-50.jpg" descr="Toolkit Activities for Decks-50.jpg"/>
          <p:cNvPicPr>
            <a:picLocks noChangeAspect="1"/>
          </p:cNvPicPr>
          <p:nvPr>
            <p:ph type="pic" idx="22"/>
          </p:nvPr>
        </p:nvPicPr>
        <p:blipFill>
          <a:blip r:embed="rId2">
            <a:extLst/>
          </a:blip>
          <a:srcRect l="2105" t="0" r="2105" b="0"/>
          <a:stretch>
            <a:fillRect/>
          </a:stretch>
        </p:blipFill>
        <p:spPr>
          <a:prstGeom prst="rect">
            <a:avLst/>
          </a:prstGeom>
        </p:spPr>
      </p:pic>
      <p:sp>
        <p:nvSpPr>
          <p:cNvPr id="643" name="Comienza la actividad con un buen disparador, como un enunciado de necesidad, una historia de usuario, una Hill, o simplemente un pain point identificado en el As-Is Escenario. Escríbelo donde todos lo puedan ver."/>
          <p:cNvSpPr txBox="1"/>
          <p:nvPr>
            <p:ph type="body" idx="24"/>
          </p:nvPr>
        </p:nvSpPr>
        <p:spPr>
          <a:xfrm>
            <a:off x="1273513" y="3473779"/>
            <a:ext cx="9089253" cy="6908801"/>
          </a:xfrm>
          <a:prstGeom prst="rect">
            <a:avLst/>
          </a:prstGeom>
        </p:spPr>
        <p:txBody>
          <a:bodyPr/>
          <a:lstStyle>
            <a:lvl1pPr>
              <a:defRPr sz="5700"/>
            </a:lvl1pPr>
          </a:lstStyle>
          <a:p>
            <a:pPr/>
            <a:r>
              <a:t>Comienza la actividad con un buen disparador, como un enunciado de necesidad, una historia de usuario, una Hill, o simplemente un pain point identificado en el As-Is Escenario. Escríbelo donde todos lo puedan ver.</a:t>
            </a:r>
          </a:p>
        </p:txBody>
      </p:sp>
      <p:sp>
        <p:nvSpPr>
          <p:cNvPr id="644" name="Enterprise Design Thinking Toolkit © 2021 IBM Corporation"/>
          <p:cNvSpPr txBox="1"/>
          <p:nvPr/>
        </p:nvSpPr>
        <p:spPr>
          <a:xfrm>
            <a:off x="1274233" y="12856633"/>
            <a:ext cx="466371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DIVERGEr"/>
          <p:cNvSpPr txBox="1"/>
          <p:nvPr>
            <p:ph type="body" idx="21"/>
          </p:nvPr>
        </p:nvSpPr>
        <p:spPr>
          <a:prstGeom prst="rect">
            <a:avLst/>
          </a:prstGeom>
        </p:spPr>
        <p:txBody>
          <a:bodyPr/>
          <a:lstStyle/>
          <a:p>
            <a:pPr/>
            <a:r>
              <a:t>DIVERGEr</a:t>
            </a:r>
          </a:p>
        </p:txBody>
      </p:sp>
      <p:pic>
        <p:nvPicPr>
          <p:cNvPr id="647" name="Toolkit Activities for Decks-51.jpg" descr="Toolkit Activities for Decks-51.jpg"/>
          <p:cNvPicPr>
            <a:picLocks noChangeAspect="1"/>
          </p:cNvPicPr>
          <p:nvPr>
            <p:ph type="pic" idx="22"/>
          </p:nvPr>
        </p:nvPicPr>
        <p:blipFill>
          <a:blip r:embed="rId2">
            <a:extLst/>
          </a:blip>
          <a:srcRect l="2105" t="0" r="2105" b="0"/>
          <a:stretch>
            <a:fillRect/>
          </a:stretch>
        </p:blipFill>
        <p:spPr>
          <a:prstGeom prst="rect">
            <a:avLst/>
          </a:prstGeom>
        </p:spPr>
      </p:pic>
      <p:sp>
        <p:nvSpPr>
          <p:cNvPr id="648" name="Generen ideas, no funcionalidades.…"/>
          <p:cNvSpPr txBox="1"/>
          <p:nvPr>
            <p:ph type="body" idx="24"/>
          </p:nvPr>
        </p:nvSpPr>
        <p:spPr>
          <a:xfrm>
            <a:off x="1273513" y="3473779"/>
            <a:ext cx="9400730" cy="9144001"/>
          </a:xfrm>
          <a:prstGeom prst="rect">
            <a:avLst/>
          </a:prstGeom>
        </p:spPr>
        <p:txBody>
          <a:bodyPr/>
          <a:lstStyle/>
          <a:p>
            <a:pPr/>
            <a:r>
              <a:t>Generen ideas, no funcionalidades. </a:t>
            </a:r>
          </a:p>
          <a:p>
            <a:pPr/>
            <a:r>
              <a:t>Una gran idea describe </a:t>
            </a:r>
            <a:r>
              <a:rPr i="1"/>
              <a:t>cómo el usuario experimentaría la solución</a:t>
            </a:r>
            <a:r>
              <a:t>. Las funcionalidades describen la implementación de la solución. </a:t>
            </a:r>
          </a:p>
        </p:txBody>
      </p:sp>
      <p:sp>
        <p:nvSpPr>
          <p:cNvPr id="649" name="Enterprise Design Thinking Toolkit © 2021 IBM Corporation"/>
          <p:cNvSpPr txBox="1"/>
          <p:nvPr/>
        </p:nvSpPr>
        <p:spPr>
          <a:xfrm>
            <a:off x="1274233" y="12856633"/>
            <a:ext cx="4663716"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